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95" r:id="rId7"/>
    <p:sldId id="261" r:id="rId8"/>
    <p:sldId id="262" r:id="rId9"/>
    <p:sldId id="274" r:id="rId10"/>
    <p:sldId id="263" r:id="rId11"/>
    <p:sldId id="264" r:id="rId12"/>
    <p:sldId id="268" r:id="rId13"/>
    <p:sldId id="265" r:id="rId14"/>
    <p:sldId id="266" r:id="rId15"/>
    <p:sldId id="267" r:id="rId16"/>
    <p:sldId id="269" r:id="rId17"/>
    <p:sldId id="276" r:id="rId18"/>
    <p:sldId id="270" r:id="rId19"/>
    <p:sldId id="271" r:id="rId20"/>
    <p:sldId id="297" r:id="rId21"/>
    <p:sldId id="298" r:id="rId22"/>
    <p:sldId id="272" r:id="rId23"/>
    <p:sldId id="275" r:id="rId24"/>
    <p:sldId id="273" r:id="rId25"/>
    <p:sldId id="277" r:id="rId26"/>
    <p:sldId id="296" r:id="rId27"/>
    <p:sldId id="278" r:id="rId28"/>
    <p:sldId id="279" r:id="rId29"/>
    <p:sldId id="280" r:id="rId30"/>
    <p:sldId id="281" r:id="rId31"/>
    <p:sldId id="282" r:id="rId32"/>
    <p:sldId id="283" r:id="rId33"/>
    <p:sldId id="284" r:id="rId34"/>
    <p:sldId id="299" r:id="rId35"/>
    <p:sldId id="285" r:id="rId36"/>
    <p:sldId id="286" r:id="rId37"/>
    <p:sldId id="287" r:id="rId38"/>
    <p:sldId id="288" r:id="rId39"/>
    <p:sldId id="289" r:id="rId40"/>
    <p:sldId id="290" r:id="rId41"/>
    <p:sldId id="291" r:id="rId42"/>
    <p:sldId id="292" r:id="rId43"/>
    <p:sldId id="293" r:id="rId44"/>
    <p:sldId id="294"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82BB75D-9269-498C-9D0B-7F190CE00C1A}" type="datetimeFigureOut">
              <a:rPr lang="en-US" smtClean="0"/>
              <a:pPr/>
              <a:t>10/11/2010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E91C6-0CC1-43B4-A1A3-F4E8B2C0163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2BB75D-9269-498C-9D0B-7F190CE00C1A}" type="datetimeFigureOut">
              <a:rPr lang="en-US" smtClean="0"/>
              <a:pPr/>
              <a:t>10/11/2010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E91C6-0CC1-43B4-A1A3-F4E8B2C016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2BB75D-9269-498C-9D0B-7F190CE00C1A}" type="datetimeFigureOut">
              <a:rPr lang="en-US" smtClean="0"/>
              <a:pPr/>
              <a:t>10/11/2010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E91C6-0CC1-43B4-A1A3-F4E8B2C016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2BB75D-9269-498C-9D0B-7F190CE00C1A}" type="datetimeFigureOut">
              <a:rPr lang="en-US" smtClean="0"/>
              <a:pPr/>
              <a:t>10/11/2010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E91C6-0CC1-43B4-A1A3-F4E8B2C0163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2BB75D-9269-498C-9D0B-7F190CE00C1A}" type="datetimeFigureOut">
              <a:rPr lang="en-US" smtClean="0"/>
              <a:pPr/>
              <a:t>10/11/2010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BE91C6-0CC1-43B4-A1A3-F4E8B2C0163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2BB75D-9269-498C-9D0B-7F190CE00C1A}" type="datetimeFigureOut">
              <a:rPr lang="en-US" smtClean="0"/>
              <a:pPr/>
              <a:t>10/11/2010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BE91C6-0CC1-43B4-A1A3-F4E8B2C0163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82BB75D-9269-498C-9D0B-7F190CE00C1A}" type="datetimeFigureOut">
              <a:rPr lang="en-US" smtClean="0"/>
              <a:pPr/>
              <a:t>10/11/2010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BE91C6-0CC1-43B4-A1A3-F4E8B2C0163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2BB75D-9269-498C-9D0B-7F190CE00C1A}" type="datetimeFigureOut">
              <a:rPr lang="en-US" smtClean="0"/>
              <a:pPr/>
              <a:t>10/11/2010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BE91C6-0CC1-43B4-A1A3-F4E8B2C016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2BB75D-9269-498C-9D0B-7F190CE00C1A}" type="datetimeFigureOut">
              <a:rPr lang="en-US" smtClean="0"/>
              <a:pPr/>
              <a:t>10/11/2010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BE91C6-0CC1-43B4-A1A3-F4E8B2C016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2BB75D-9269-498C-9D0B-7F190CE00C1A}" type="datetimeFigureOut">
              <a:rPr lang="en-US" smtClean="0"/>
              <a:pPr/>
              <a:t>10/11/2010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BE91C6-0CC1-43B4-A1A3-F4E8B2C0163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2BB75D-9269-498C-9D0B-7F190CE00C1A}" type="datetimeFigureOut">
              <a:rPr lang="en-US" smtClean="0"/>
              <a:pPr/>
              <a:t>10/11/2010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BE91C6-0CC1-43B4-A1A3-F4E8B2C016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2BB75D-9269-498C-9D0B-7F190CE00C1A}" type="datetimeFigureOut">
              <a:rPr lang="en-US" smtClean="0"/>
              <a:pPr/>
              <a:t>10/11/2010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BE91C6-0CC1-43B4-A1A3-F4E8B2C0163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slideLayout" Target="../slideLayouts/slideLayout2.xml"/><Relationship Id="rId6" Type="http://schemas.openxmlformats.org/officeDocument/2006/relationships/image" Target="../media/image31.wmf"/><Relationship Id="rId5" Type="http://schemas.openxmlformats.org/officeDocument/2006/relationships/image" Target="../media/image30.jpeg"/><Relationship Id="rId4" Type="http://schemas.openxmlformats.org/officeDocument/2006/relationships/image" Target="../media/image29.wmf"/></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26.wmf"/><Relationship Id="rId1" Type="http://schemas.openxmlformats.org/officeDocument/2006/relationships/slideLayout" Target="../slideLayouts/slideLayout2.xml"/><Relationship Id="rId5" Type="http://schemas.openxmlformats.org/officeDocument/2006/relationships/image" Target="../media/image43.wmf"/><Relationship Id="rId4" Type="http://schemas.openxmlformats.org/officeDocument/2006/relationships/image" Target="../media/image42.wmf"/></Relationships>
</file>

<file path=ppt/slides/_rels/slide2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slideLayout" Target="../slideLayouts/slideLayout2.xml"/><Relationship Id="rId4" Type="http://schemas.openxmlformats.org/officeDocument/2006/relationships/image" Target="../media/image50.wmf"/></Relationships>
</file>

<file path=ppt/slides/_rels/slide33.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3.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image" Target="../media/image58.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3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40.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image" Target="../media/image37.wmf"/></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vevasquez\Local Settings\Temporary Internet Files\Content.IE5\ZVF8W4SE\MPj04331600000[1].jpg"/>
          <p:cNvPicPr>
            <a:picLocks noChangeAspect="1" noChangeArrowheads="1"/>
          </p:cNvPicPr>
          <p:nvPr/>
        </p:nvPicPr>
        <p:blipFill>
          <a:blip r:embed="rId2" cstate="print"/>
          <a:srcRect/>
          <a:stretch>
            <a:fillRect/>
          </a:stretch>
        </p:blipFill>
        <p:spPr bwMode="auto">
          <a:xfrm>
            <a:off x="4191000" y="2286000"/>
            <a:ext cx="3962400" cy="3962400"/>
          </a:xfrm>
          <a:prstGeom prst="rect">
            <a:avLst/>
          </a:prstGeom>
          <a:noFill/>
        </p:spPr>
      </p:pic>
      <p:sp>
        <p:nvSpPr>
          <p:cNvPr id="2" name="Title 1"/>
          <p:cNvSpPr>
            <a:spLocks noGrp="1"/>
          </p:cNvSpPr>
          <p:nvPr>
            <p:ph type="ctrTitle"/>
          </p:nvPr>
        </p:nvSpPr>
        <p:spPr>
          <a:xfrm>
            <a:off x="381000" y="838201"/>
            <a:ext cx="4724400" cy="2057400"/>
          </a:xfrm>
        </p:spPr>
        <p:txBody>
          <a:bodyPr/>
          <a:lstStyle/>
          <a:p>
            <a:r>
              <a:rPr lang="en-US" dirty="0" smtClean="0">
                <a:solidFill>
                  <a:srgbClr val="FF0000"/>
                </a:solidFill>
              </a:rPr>
              <a:t>Smiley Face Tricks</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wipe(down)">
                                      <p:cBhvr>
                                        <p:cTn id="1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5400" b="1" dirty="0" smtClean="0"/>
              <a:t>Figurative Language</a:t>
            </a:r>
            <a:endParaRPr lang="en-US" sz="5400" b="1" dirty="0"/>
          </a:p>
        </p:txBody>
      </p:sp>
      <p:sp>
        <p:nvSpPr>
          <p:cNvPr id="3" name="Content Placeholder 2"/>
          <p:cNvSpPr>
            <a:spLocks noGrp="1"/>
          </p:cNvSpPr>
          <p:nvPr>
            <p:ph idx="1"/>
          </p:nvPr>
        </p:nvSpPr>
        <p:spPr/>
        <p:txBody>
          <a:bodyPr>
            <a:normAutofit/>
          </a:bodyPr>
          <a:lstStyle/>
          <a:p>
            <a:r>
              <a:rPr lang="en-US" sz="4400" dirty="0" smtClean="0">
                <a:solidFill>
                  <a:srgbClr val="FF0000"/>
                </a:solidFill>
              </a:rPr>
              <a:t>Non-literal comparisons</a:t>
            </a:r>
          </a:p>
          <a:p>
            <a:r>
              <a:rPr lang="en-US" sz="4400" dirty="0" smtClean="0">
                <a:solidFill>
                  <a:srgbClr val="FF0000"/>
                </a:solidFill>
              </a:rPr>
              <a:t>Used to add “spice” to your writing</a:t>
            </a:r>
          </a:p>
          <a:p>
            <a:r>
              <a:rPr lang="en-US" sz="4400" dirty="0" smtClean="0">
                <a:solidFill>
                  <a:srgbClr val="FF0000"/>
                </a:solidFill>
              </a:rPr>
              <a:t>Helps paint a vivid picture for the reader</a:t>
            </a:r>
            <a:endParaRPr lang="en-US" sz="4400" dirty="0">
              <a:solidFill>
                <a:srgbClr val="FF0000"/>
              </a:solidFill>
            </a:endParaRPr>
          </a:p>
        </p:txBody>
      </p:sp>
      <p:pic>
        <p:nvPicPr>
          <p:cNvPr id="1026" name="Picture 2" descr="C:\Documents and Settings\vevasquez\Local Settings\Temporary Internet Files\Content.IE5\KVWTIFSS\MCj04417340000[1].png"/>
          <p:cNvPicPr>
            <a:picLocks noChangeAspect="1" noChangeArrowheads="1"/>
          </p:cNvPicPr>
          <p:nvPr/>
        </p:nvPicPr>
        <p:blipFill>
          <a:blip r:embed="rId2" cstate="print"/>
          <a:srcRect/>
          <a:stretch>
            <a:fillRect/>
          </a:stretch>
        </p:blipFill>
        <p:spPr bwMode="auto">
          <a:xfrm>
            <a:off x="6400800" y="0"/>
            <a:ext cx="2743200" cy="2743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ipe(down)">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p:cTn id="24"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7"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3">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9" presetClass="entr" presetSubtype="0" accel="100000" fill="hold"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 calcmode="lin" valueType="num">
                                      <p:cBhvr>
                                        <p:cTn id="36"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7"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8"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9"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vevasquez\Local Settings\Temporary Internet Files\Content.IE5\KVWTIFSS\MPj04094830000[1].jpg"/>
          <p:cNvPicPr>
            <a:picLocks noChangeAspect="1" noChangeArrowheads="1"/>
          </p:cNvPicPr>
          <p:nvPr/>
        </p:nvPicPr>
        <p:blipFill>
          <a:blip r:embed="rId2" cstate="print"/>
          <a:srcRect/>
          <a:stretch>
            <a:fillRect/>
          </a:stretch>
        </p:blipFill>
        <p:spPr bwMode="auto">
          <a:xfrm>
            <a:off x="-914400" y="0"/>
            <a:ext cx="10058400" cy="6858000"/>
          </a:xfrm>
          <a:prstGeom prst="rect">
            <a:avLst/>
          </a:prstGeom>
          <a:noFill/>
        </p:spPr>
      </p:pic>
      <p:sp>
        <p:nvSpPr>
          <p:cNvPr id="2" name="Title 1"/>
          <p:cNvSpPr>
            <a:spLocks noGrp="1"/>
          </p:cNvSpPr>
          <p:nvPr>
            <p:ph type="title"/>
          </p:nvPr>
        </p:nvSpPr>
        <p:spPr/>
        <p:txBody>
          <a:bodyPr>
            <a:normAutofit fontScale="90000"/>
          </a:bodyPr>
          <a:lstStyle/>
          <a:p>
            <a:pPr algn="r"/>
            <a:r>
              <a:rPr lang="en-US" dirty="0" smtClean="0">
                <a:solidFill>
                  <a:srgbClr val="FF0000"/>
                </a:solidFill>
              </a:rPr>
              <a:t>Different Types of </a:t>
            </a:r>
            <a:br>
              <a:rPr lang="en-US" dirty="0" smtClean="0">
                <a:solidFill>
                  <a:srgbClr val="FF0000"/>
                </a:solidFill>
              </a:rPr>
            </a:br>
            <a:r>
              <a:rPr lang="en-US" dirty="0" smtClean="0">
                <a:solidFill>
                  <a:srgbClr val="FF0000"/>
                </a:solidFill>
              </a:rPr>
              <a:t>Figurative Language</a:t>
            </a:r>
            <a:endParaRPr lang="en-US" dirty="0">
              <a:solidFill>
                <a:srgbClr val="FF0000"/>
              </a:solidFill>
            </a:endParaRPr>
          </a:p>
        </p:txBody>
      </p:sp>
      <p:sp>
        <p:nvSpPr>
          <p:cNvPr id="3" name="Content Placeholder 2"/>
          <p:cNvSpPr>
            <a:spLocks noGrp="1"/>
          </p:cNvSpPr>
          <p:nvPr>
            <p:ph idx="1"/>
          </p:nvPr>
        </p:nvSpPr>
        <p:spPr>
          <a:xfrm>
            <a:off x="4648200" y="1600200"/>
            <a:ext cx="4343400" cy="4525963"/>
          </a:xfrm>
        </p:spPr>
        <p:txBody>
          <a:bodyPr>
            <a:normAutofit/>
          </a:bodyPr>
          <a:lstStyle/>
          <a:p>
            <a:r>
              <a:rPr lang="en-US" sz="4800" dirty="0" smtClean="0">
                <a:solidFill>
                  <a:srgbClr val="FF0000"/>
                </a:solidFill>
              </a:rPr>
              <a:t>Simile</a:t>
            </a:r>
          </a:p>
          <a:p>
            <a:r>
              <a:rPr lang="en-US" sz="4800" dirty="0" smtClean="0">
                <a:solidFill>
                  <a:srgbClr val="FF0000"/>
                </a:solidFill>
              </a:rPr>
              <a:t>Metaphor</a:t>
            </a:r>
            <a:endParaRPr lang="en-US" sz="4800" dirty="0" smtClean="0">
              <a:solidFill>
                <a:schemeClr val="bg1"/>
              </a:solidFill>
            </a:endParaRPr>
          </a:p>
          <a:p>
            <a:r>
              <a:rPr lang="en-US" sz="4800" dirty="0" smtClean="0">
                <a:solidFill>
                  <a:srgbClr val="FF0000"/>
                </a:solidFill>
              </a:rPr>
              <a:t>Hyperbole</a:t>
            </a:r>
          </a:p>
          <a:p>
            <a:r>
              <a:rPr lang="en-US" sz="4800" dirty="0" smtClean="0">
                <a:solidFill>
                  <a:srgbClr val="FF0000"/>
                </a:solidFill>
              </a:rPr>
              <a:t>Personification</a:t>
            </a:r>
            <a:endParaRPr lang="en-US" sz="48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7"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3">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wipe(down)">
                                      <p:cBhvr>
                                        <p:cTn id="3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Simile</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4000" dirty="0" smtClean="0">
                <a:solidFill>
                  <a:srgbClr val="FF0000"/>
                </a:solidFill>
              </a:rPr>
              <a:t>Comparing two things, using “like” or “as” or “than”.</a:t>
            </a:r>
          </a:p>
          <a:p>
            <a:r>
              <a:rPr lang="en-US" sz="4000" dirty="0" smtClean="0">
                <a:solidFill>
                  <a:srgbClr val="FF0000"/>
                </a:solidFill>
              </a:rPr>
              <a:t>Example: (copy at least 2)</a:t>
            </a:r>
          </a:p>
          <a:p>
            <a:pPr lvl="1"/>
            <a:r>
              <a:rPr lang="en-US" sz="4000" dirty="0" smtClean="0">
                <a:solidFill>
                  <a:srgbClr val="FF0000"/>
                </a:solidFill>
              </a:rPr>
              <a:t>She is pretty like a summer day.</a:t>
            </a:r>
          </a:p>
          <a:p>
            <a:pPr lvl="1"/>
            <a:r>
              <a:rPr lang="en-US" sz="4000" dirty="0" smtClean="0">
                <a:solidFill>
                  <a:srgbClr val="FF0000"/>
                </a:solidFill>
              </a:rPr>
              <a:t>He is as fast as a jaguar.</a:t>
            </a:r>
          </a:p>
          <a:p>
            <a:pPr lvl="1"/>
            <a:r>
              <a:rPr lang="en-US" sz="4000" dirty="0" smtClean="0">
                <a:solidFill>
                  <a:srgbClr val="FF0000"/>
                </a:solidFill>
              </a:rPr>
              <a:t>He is faster than a jaguar.</a:t>
            </a:r>
            <a:endParaRPr lang="en-US" sz="4000" dirty="0">
              <a:solidFill>
                <a:srgbClr val="FF0000"/>
              </a:solidFill>
            </a:endParaRPr>
          </a:p>
        </p:txBody>
      </p:sp>
      <p:pic>
        <p:nvPicPr>
          <p:cNvPr id="3074" name="Picture 2" descr="C:\Documents and Settings\vevasquez\Local Settings\Temporary Internet Files\Content.IE5\0CWI6OVD\MCj04404800000[1].wmf"/>
          <p:cNvPicPr>
            <a:picLocks noChangeAspect="1" noChangeArrowheads="1"/>
          </p:cNvPicPr>
          <p:nvPr/>
        </p:nvPicPr>
        <p:blipFill>
          <a:blip r:embed="rId2" cstate="print"/>
          <a:srcRect/>
          <a:stretch>
            <a:fillRect/>
          </a:stretch>
        </p:blipFill>
        <p:spPr bwMode="auto">
          <a:xfrm>
            <a:off x="7010400" y="2362200"/>
            <a:ext cx="1025525" cy="1295400"/>
          </a:xfrm>
          <a:prstGeom prst="rect">
            <a:avLst/>
          </a:prstGeom>
          <a:noFill/>
        </p:spPr>
      </p:pic>
      <p:pic>
        <p:nvPicPr>
          <p:cNvPr id="3075" name="Picture 3" descr="C:\Documents and Settings\vevasquez\Local Settings\Temporary Internet Files\Content.IE5\KVWTIFSS\MCj04361050000[1].wmf"/>
          <p:cNvPicPr>
            <a:picLocks noChangeAspect="1" noChangeArrowheads="1"/>
          </p:cNvPicPr>
          <p:nvPr/>
        </p:nvPicPr>
        <p:blipFill>
          <a:blip r:embed="rId3" cstate="print"/>
          <a:srcRect/>
          <a:stretch>
            <a:fillRect/>
          </a:stretch>
        </p:blipFill>
        <p:spPr bwMode="auto">
          <a:xfrm>
            <a:off x="7543800" y="5486400"/>
            <a:ext cx="1295400" cy="1039167"/>
          </a:xfrm>
          <a:prstGeom prst="rect">
            <a:avLst/>
          </a:prstGeom>
          <a:noFill/>
        </p:spPr>
      </p:pic>
      <p:pic>
        <p:nvPicPr>
          <p:cNvPr id="6"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7772400" y="3657600"/>
            <a:ext cx="914400" cy="914400"/>
          </a:xfrm>
          <a:prstGeom prst="rect">
            <a:avLst/>
          </a:prstGeom>
          <a:noFill/>
        </p:spPr>
      </p:pic>
      <p:pic>
        <p:nvPicPr>
          <p:cNvPr id="7"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6172200" y="4267200"/>
            <a:ext cx="914400" cy="914400"/>
          </a:xfrm>
          <a:prstGeom prst="rect">
            <a:avLst/>
          </a:prstGeom>
          <a:noFill/>
        </p:spPr>
      </p:pic>
      <p:pic>
        <p:nvPicPr>
          <p:cNvPr id="8"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6477000" y="5181600"/>
            <a:ext cx="685800" cy="685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heckerboard(across)">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074"/>
                                        </p:tgtEl>
                                        <p:attrNameLst>
                                          <p:attrName>style.visibility</p:attrName>
                                        </p:attrNameLst>
                                      </p:cBhvr>
                                      <p:to>
                                        <p:strVal val="visible"/>
                                      </p:to>
                                    </p:set>
                                    <p:anim calcmode="lin" valueType="num">
                                      <p:cBhvr additive="base">
                                        <p:cTn id="20" dur="500" fill="hold"/>
                                        <p:tgtEl>
                                          <p:spTgt spid="3074"/>
                                        </p:tgtEl>
                                        <p:attrNameLst>
                                          <p:attrName>ppt_x</p:attrName>
                                        </p:attrNameLst>
                                      </p:cBhvr>
                                      <p:tavLst>
                                        <p:tav tm="0">
                                          <p:val>
                                            <p:strVal val="#ppt_x"/>
                                          </p:val>
                                        </p:tav>
                                        <p:tav tm="100000">
                                          <p:val>
                                            <p:strVal val="#ppt_x"/>
                                          </p:val>
                                        </p:tav>
                                      </p:tavLst>
                                    </p:anim>
                                    <p:anim calcmode="lin" valueType="num">
                                      <p:cBhvr additive="base">
                                        <p:cTn id="21"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9" presetClass="entr" presetSubtype="0" accel="100000" fill="hold" nodeType="clickEffect">
                                  <p:stCondLst>
                                    <p:cond delay="0"/>
                                  </p:stCondLst>
                                  <p:childTnLst>
                                    <p:set>
                                      <p:cBhvr>
                                        <p:cTn id="25" dur="1" fill="hold">
                                          <p:stCondLst>
                                            <p:cond delay="0"/>
                                          </p:stCondLst>
                                        </p:cTn>
                                        <p:tgtEl>
                                          <p:spTgt spid="3075"/>
                                        </p:tgtEl>
                                        <p:attrNameLst>
                                          <p:attrName>style.visibility</p:attrName>
                                        </p:attrNameLst>
                                      </p:cBhvr>
                                      <p:to>
                                        <p:strVal val="visible"/>
                                      </p:to>
                                    </p:set>
                                    <p:anim calcmode="lin" valueType="num">
                                      <p:cBhvr>
                                        <p:cTn id="26" dur="500" fill="hold"/>
                                        <p:tgtEl>
                                          <p:spTgt spid="3075"/>
                                        </p:tgtEl>
                                        <p:attrNameLst>
                                          <p:attrName>ppt_h</p:attrName>
                                        </p:attrNameLst>
                                      </p:cBhvr>
                                      <p:tavLst>
                                        <p:tav tm="0">
                                          <p:val>
                                            <p:strVal val="#ppt_h/20"/>
                                          </p:val>
                                        </p:tav>
                                        <p:tav tm="50000">
                                          <p:val>
                                            <p:strVal val="#ppt_h/20"/>
                                          </p:val>
                                        </p:tav>
                                        <p:tav tm="100000">
                                          <p:val>
                                            <p:strVal val="#ppt_h"/>
                                          </p:val>
                                        </p:tav>
                                      </p:tavLst>
                                    </p:anim>
                                    <p:anim calcmode="lin" valueType="num">
                                      <p:cBhvr>
                                        <p:cTn id="27" dur="500" fill="hold"/>
                                        <p:tgtEl>
                                          <p:spTgt spid="3075"/>
                                        </p:tgtEl>
                                        <p:attrNameLst>
                                          <p:attrName>ppt_w</p:attrName>
                                        </p:attrNameLst>
                                      </p:cBhvr>
                                      <p:tavLst>
                                        <p:tav tm="0">
                                          <p:val>
                                            <p:strVal val="#ppt_w+.3"/>
                                          </p:val>
                                        </p:tav>
                                        <p:tav tm="50000">
                                          <p:val>
                                            <p:strVal val="#ppt_w+.3"/>
                                          </p:val>
                                        </p:tav>
                                        <p:tav tm="100000">
                                          <p:val>
                                            <p:strVal val="#ppt_w"/>
                                          </p:val>
                                        </p:tav>
                                      </p:tavLst>
                                    </p:anim>
                                    <p:anim calcmode="lin" valueType="num">
                                      <p:cBhvr>
                                        <p:cTn id="28" dur="500" fill="hold"/>
                                        <p:tgtEl>
                                          <p:spTgt spid="3075"/>
                                        </p:tgtEl>
                                        <p:attrNameLst>
                                          <p:attrName>ppt_x</p:attrName>
                                        </p:attrNameLst>
                                      </p:cBhvr>
                                      <p:tavLst>
                                        <p:tav tm="0">
                                          <p:val>
                                            <p:strVal val="#ppt_x-.3"/>
                                          </p:val>
                                        </p:tav>
                                        <p:tav tm="50000">
                                          <p:val>
                                            <p:strVal val="#ppt_x"/>
                                          </p:val>
                                        </p:tav>
                                        <p:tav tm="100000">
                                          <p:val>
                                            <p:strVal val="#ppt_x"/>
                                          </p:val>
                                        </p:tav>
                                      </p:tavLst>
                                    </p:anim>
                                    <p:anim calcmode="lin" valueType="num">
                                      <p:cBhvr>
                                        <p:cTn id="29" dur="500" fill="hold"/>
                                        <p:tgtEl>
                                          <p:spTgt spid="3075"/>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0" presetClass="entr" presetSubtype="0" decel="100000" fill="hold" nodeType="click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 calcmode="lin" valueType="num">
                                      <p:cBhvr>
                                        <p:cTn id="34" dur="10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3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36" dur="1000"/>
                                        <p:tgtEl>
                                          <p:spTgt spid="3">
                                            <p:txEl>
                                              <p:pRg st="1" end="1"/>
                                            </p:txEl>
                                          </p:spTgt>
                                        </p:tgtEl>
                                      </p:cBhvr>
                                    </p:animEffect>
                                  </p:childTnLst>
                                </p:cTn>
                              </p:par>
                              <p:par>
                                <p:cTn id="37" presetID="50" presetClass="entr" presetSubtype="0" decel="100000" fill="hold"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 calcmode="lin" valueType="num">
                                      <p:cBhvr>
                                        <p:cTn id="39" dur="1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40"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41" dur="1000"/>
                                        <p:tgtEl>
                                          <p:spTgt spid="3">
                                            <p:txEl>
                                              <p:pRg st="2" end="2"/>
                                            </p:txEl>
                                          </p:spTgt>
                                        </p:tgtEl>
                                      </p:cBhvr>
                                    </p:animEffect>
                                  </p:childTnLst>
                                </p:cTn>
                              </p:par>
                              <p:par>
                                <p:cTn id="42" presetID="50" presetClass="entr" presetSubtype="0" decel="100000" fill="hold" nodeType="with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 calcmode="lin" valueType="num">
                                      <p:cBhvr>
                                        <p:cTn id="44" dur="1000" fill="hold"/>
                                        <p:tgtEl>
                                          <p:spTgt spid="3">
                                            <p:txEl>
                                              <p:pRg st="3" end="3"/>
                                            </p:txEl>
                                          </p:spTgt>
                                        </p:tgtEl>
                                        <p:attrNameLst>
                                          <p:attrName>ppt_w</p:attrName>
                                        </p:attrNameLst>
                                      </p:cBhvr>
                                      <p:tavLst>
                                        <p:tav tm="0">
                                          <p:val>
                                            <p:strVal val="#ppt_w+.3"/>
                                          </p:val>
                                        </p:tav>
                                        <p:tav tm="100000">
                                          <p:val>
                                            <p:strVal val="#ppt_w"/>
                                          </p:val>
                                        </p:tav>
                                      </p:tavLst>
                                    </p:anim>
                                    <p:anim calcmode="lin" valueType="num">
                                      <p:cBhvr>
                                        <p:cTn id="45"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46" dur="1000"/>
                                        <p:tgtEl>
                                          <p:spTgt spid="3">
                                            <p:txEl>
                                              <p:pRg st="3" end="3"/>
                                            </p:txEl>
                                          </p:spTgt>
                                        </p:tgtEl>
                                      </p:cBhvr>
                                    </p:animEffect>
                                  </p:childTnLst>
                                </p:cTn>
                              </p:par>
                              <p:par>
                                <p:cTn id="47" presetID="50" presetClass="entr" presetSubtype="0" decel="100000" fill="hold" nodeType="withEffect">
                                  <p:stCondLst>
                                    <p:cond delay="0"/>
                                  </p:stCondLst>
                                  <p:childTnLst>
                                    <p:set>
                                      <p:cBhvr>
                                        <p:cTn id="48" dur="1" fill="hold">
                                          <p:stCondLst>
                                            <p:cond delay="0"/>
                                          </p:stCondLst>
                                        </p:cTn>
                                        <p:tgtEl>
                                          <p:spTgt spid="3">
                                            <p:txEl>
                                              <p:pRg st="4" end="4"/>
                                            </p:txEl>
                                          </p:spTgt>
                                        </p:tgtEl>
                                        <p:attrNameLst>
                                          <p:attrName>style.visibility</p:attrName>
                                        </p:attrNameLst>
                                      </p:cBhvr>
                                      <p:to>
                                        <p:strVal val="visible"/>
                                      </p:to>
                                    </p:set>
                                    <p:anim calcmode="lin" valueType="num">
                                      <p:cBhvr>
                                        <p:cTn id="49" dur="1000" fill="hold"/>
                                        <p:tgtEl>
                                          <p:spTgt spid="3">
                                            <p:txEl>
                                              <p:pRg st="4" end="4"/>
                                            </p:txEl>
                                          </p:spTgt>
                                        </p:tgtEl>
                                        <p:attrNameLst>
                                          <p:attrName>ppt_w</p:attrName>
                                        </p:attrNameLst>
                                      </p:cBhvr>
                                      <p:tavLst>
                                        <p:tav tm="0">
                                          <p:val>
                                            <p:strVal val="#ppt_w+.3"/>
                                          </p:val>
                                        </p:tav>
                                        <p:tav tm="100000">
                                          <p:val>
                                            <p:strVal val="#ppt_w"/>
                                          </p:val>
                                        </p:tav>
                                      </p:tavLst>
                                    </p:anim>
                                    <p:anim calcmode="lin" valueType="num">
                                      <p:cBhvr>
                                        <p:cTn id="50"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4" end="4"/>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down)">
                                      <p:cBhvr>
                                        <p:cTn id="56" dur="500"/>
                                        <p:tgtEl>
                                          <p:spTgt spid="6"/>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down)">
                                      <p:cBhvr>
                                        <p:cTn id="61" dur="500"/>
                                        <p:tgtEl>
                                          <p:spTgt spid="7"/>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down)">
                                      <p:cBhvr>
                                        <p:cTn id="6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Metaphor</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4000" dirty="0" smtClean="0">
                <a:solidFill>
                  <a:srgbClr val="FF0000"/>
                </a:solidFill>
              </a:rPr>
              <a:t>Directly comparing two things, usually using “is”</a:t>
            </a:r>
          </a:p>
          <a:p>
            <a:r>
              <a:rPr lang="en-US" dirty="0" smtClean="0">
                <a:solidFill>
                  <a:srgbClr val="FF0000"/>
                </a:solidFill>
              </a:rPr>
              <a:t>Example:</a:t>
            </a:r>
          </a:p>
          <a:p>
            <a:pPr lvl="1"/>
            <a:r>
              <a:rPr lang="en-US" sz="3200" dirty="0" smtClean="0">
                <a:solidFill>
                  <a:srgbClr val="FF0000"/>
                </a:solidFill>
              </a:rPr>
              <a:t>She is a summer day when she smiles.</a:t>
            </a:r>
          </a:p>
          <a:p>
            <a:pPr lvl="1"/>
            <a:r>
              <a:rPr lang="en-US" sz="3200" dirty="0" smtClean="0">
                <a:solidFill>
                  <a:srgbClr val="FF0000"/>
                </a:solidFill>
              </a:rPr>
              <a:t>He is a jaguar when he races down the street.</a:t>
            </a:r>
          </a:p>
        </p:txBody>
      </p:sp>
      <p:pic>
        <p:nvPicPr>
          <p:cNvPr id="4098" name="Picture 2" descr="C:\Documents and Settings\vevasquez\Local Settings\Temporary Internet Files\Content.IE5\0CWI6OVD\MCj04360390000[1].wmf"/>
          <p:cNvPicPr>
            <a:picLocks noChangeAspect="1" noChangeArrowheads="1"/>
          </p:cNvPicPr>
          <p:nvPr/>
        </p:nvPicPr>
        <p:blipFill>
          <a:blip r:embed="rId2" cstate="print"/>
          <a:srcRect/>
          <a:stretch>
            <a:fillRect/>
          </a:stretch>
        </p:blipFill>
        <p:spPr bwMode="auto">
          <a:xfrm>
            <a:off x="6858000" y="4876800"/>
            <a:ext cx="1790700" cy="1282700"/>
          </a:xfrm>
          <a:prstGeom prst="rect">
            <a:avLst/>
          </a:prstGeom>
          <a:noFill/>
        </p:spPr>
      </p:pic>
      <p:pic>
        <p:nvPicPr>
          <p:cNvPr id="4099" name="Picture 3" descr="C:\Documents and Settings\vevasquez\Local Settings\Temporary Internet Files\Content.IE5\ZVF8W4SE\MCj04418660000[1].wmf"/>
          <p:cNvPicPr>
            <a:picLocks noChangeAspect="1" noChangeArrowheads="1"/>
          </p:cNvPicPr>
          <p:nvPr/>
        </p:nvPicPr>
        <p:blipFill>
          <a:blip r:embed="rId3" cstate="print"/>
          <a:srcRect/>
          <a:stretch>
            <a:fillRect/>
          </a:stretch>
        </p:blipFill>
        <p:spPr bwMode="auto">
          <a:xfrm flipV="1">
            <a:off x="7467600" y="457200"/>
            <a:ext cx="1130300" cy="102638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9" presetClass="entr" presetSubtype="0" accel="100000" fill="hold" nodeType="clickEffect">
                                  <p:stCondLst>
                                    <p:cond delay="0"/>
                                  </p:stCondLst>
                                  <p:childTnLst>
                                    <p:set>
                                      <p:cBhvr>
                                        <p:cTn id="12" dur="1" fill="hold">
                                          <p:stCondLst>
                                            <p:cond delay="0"/>
                                          </p:stCondLst>
                                        </p:cTn>
                                        <p:tgtEl>
                                          <p:spTgt spid="4099"/>
                                        </p:tgtEl>
                                        <p:attrNameLst>
                                          <p:attrName>style.visibility</p:attrName>
                                        </p:attrNameLst>
                                      </p:cBhvr>
                                      <p:to>
                                        <p:strVal val="visible"/>
                                      </p:to>
                                    </p:set>
                                    <p:anim calcmode="lin" valueType="num">
                                      <p:cBhvr>
                                        <p:cTn id="13" dur="500" fill="hold"/>
                                        <p:tgtEl>
                                          <p:spTgt spid="4099"/>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4099"/>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4099"/>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409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5" presetClass="entr" presetSubtype="0" fill="hold" nodeType="clickEffect">
                                  <p:stCondLst>
                                    <p:cond delay="0"/>
                                  </p:stCondLst>
                                  <p:childTnLst>
                                    <p:set>
                                      <p:cBhvr>
                                        <p:cTn id="20" dur="1" fill="hold">
                                          <p:stCondLst>
                                            <p:cond delay="0"/>
                                          </p:stCondLst>
                                        </p:cTn>
                                        <p:tgtEl>
                                          <p:spTgt spid="4098"/>
                                        </p:tgtEl>
                                        <p:attrNameLst>
                                          <p:attrName>style.visibility</p:attrName>
                                        </p:attrNameLst>
                                      </p:cBhvr>
                                      <p:to>
                                        <p:strVal val="visible"/>
                                      </p:to>
                                    </p:set>
                                    <p:anim calcmode="lin" valueType="num">
                                      <p:cBhvr>
                                        <p:cTn id="21" dur="500" decel="50000" fill="hold">
                                          <p:stCondLst>
                                            <p:cond delay="0"/>
                                          </p:stCondLst>
                                        </p:cTn>
                                        <p:tgtEl>
                                          <p:spTgt spid="4098"/>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4098"/>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4098"/>
                                        </p:tgtEl>
                                        <p:attrNameLst>
                                          <p:attrName>ppt_w</p:attrName>
                                        </p:attrNameLst>
                                      </p:cBhvr>
                                      <p:tavLst>
                                        <p:tav tm="0">
                                          <p:val>
                                            <p:strVal val="#ppt_w*.05"/>
                                          </p:val>
                                        </p:tav>
                                        <p:tav tm="100000">
                                          <p:val>
                                            <p:strVal val="#ppt_w"/>
                                          </p:val>
                                        </p:tav>
                                      </p:tavLst>
                                    </p:anim>
                                    <p:anim calcmode="lin" valueType="num">
                                      <p:cBhvr>
                                        <p:cTn id="24" dur="1000" fill="hold"/>
                                        <p:tgtEl>
                                          <p:spTgt spid="4098"/>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4098"/>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4098"/>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4098"/>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409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wipe(down)">
                                      <p:cBhvr>
                                        <p:cTn id="33" dur="500"/>
                                        <p:tgtEl>
                                          <p:spTgt spid="3">
                                            <p:txEl>
                                              <p:pRg st="1" end="1"/>
                                            </p:txEl>
                                          </p:spTgt>
                                        </p:tgtEl>
                                      </p:cBhvr>
                                    </p:animEffect>
                                  </p:childTnLst>
                                </p:cTn>
                              </p:par>
                              <p:par>
                                <p:cTn id="34" presetID="22" presetClass="entr" presetSubtype="4" fill="hold" nodeType="with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Effect transition="in" filter="wipe(down)">
                                      <p:cBhvr>
                                        <p:cTn id="36" dur="500"/>
                                        <p:tgtEl>
                                          <p:spTgt spid="3">
                                            <p:txEl>
                                              <p:pRg st="2" end="2"/>
                                            </p:txEl>
                                          </p:spTgt>
                                        </p:tgtEl>
                                      </p:cBhvr>
                                    </p:animEffect>
                                  </p:childTnLst>
                                </p:cTn>
                              </p:par>
                              <p:par>
                                <p:cTn id="37" presetID="22" presetClass="entr" presetSubtype="4" fill="hold" nodeType="with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wipe(down)">
                                      <p:cBhvr>
                                        <p:cTn id="3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Hyperbole</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4000" dirty="0" smtClean="0">
                <a:solidFill>
                  <a:srgbClr val="FF0000"/>
                </a:solidFill>
              </a:rPr>
              <a:t>An exaggeration, to express a strong point.</a:t>
            </a:r>
          </a:p>
          <a:p>
            <a:r>
              <a:rPr lang="en-US" sz="4000" dirty="0" smtClean="0">
                <a:solidFill>
                  <a:srgbClr val="FF0000"/>
                </a:solidFill>
              </a:rPr>
              <a:t>Example:</a:t>
            </a:r>
          </a:p>
          <a:p>
            <a:pPr lvl="1"/>
            <a:r>
              <a:rPr lang="en-US" sz="4000" dirty="0" smtClean="0">
                <a:solidFill>
                  <a:srgbClr val="FF0000"/>
                </a:solidFill>
              </a:rPr>
              <a:t>The books weigh a ton.</a:t>
            </a:r>
          </a:p>
          <a:p>
            <a:pPr lvl="1"/>
            <a:r>
              <a:rPr lang="en-US" sz="4000" dirty="0" smtClean="0">
                <a:solidFill>
                  <a:srgbClr val="FF0000"/>
                </a:solidFill>
              </a:rPr>
              <a:t>I am doing a million things right now.</a:t>
            </a:r>
            <a:endParaRPr lang="en-US" sz="4000" dirty="0">
              <a:solidFill>
                <a:srgbClr val="FF0000"/>
              </a:solidFill>
            </a:endParaRPr>
          </a:p>
        </p:txBody>
      </p:sp>
      <p:pic>
        <p:nvPicPr>
          <p:cNvPr id="5122" name="Picture 2" descr="C:\Documents and Settings\vevasquez\Local Settings\Temporary Internet Files\Content.IE5\ZVF8W4SE\MCj04099270000[1].wmf"/>
          <p:cNvPicPr>
            <a:picLocks noChangeAspect="1" noChangeArrowheads="1"/>
          </p:cNvPicPr>
          <p:nvPr/>
        </p:nvPicPr>
        <p:blipFill>
          <a:blip r:embed="rId2" cstate="print"/>
          <a:srcRect/>
          <a:stretch>
            <a:fillRect/>
          </a:stretch>
        </p:blipFill>
        <p:spPr bwMode="auto">
          <a:xfrm>
            <a:off x="7391400" y="2438400"/>
            <a:ext cx="1419225" cy="1841500"/>
          </a:xfrm>
          <a:prstGeom prst="rect">
            <a:avLst/>
          </a:prstGeom>
          <a:noFill/>
        </p:spPr>
      </p:pic>
      <p:pic>
        <p:nvPicPr>
          <p:cNvPr id="5124" name="Picture 4" descr="C:\Documents and Settings\vevasquez\Local Settings\Temporary Internet Files\Content.IE5\GKMB8A00\MCBS01260_0000[1].wmf"/>
          <p:cNvPicPr>
            <a:picLocks noChangeAspect="1" noChangeArrowheads="1"/>
          </p:cNvPicPr>
          <p:nvPr/>
        </p:nvPicPr>
        <p:blipFill>
          <a:blip r:embed="rId3" cstate="print"/>
          <a:srcRect/>
          <a:stretch>
            <a:fillRect/>
          </a:stretch>
        </p:blipFill>
        <p:spPr bwMode="auto">
          <a:xfrm>
            <a:off x="3733800" y="5105400"/>
            <a:ext cx="1295400" cy="1515088"/>
          </a:xfrm>
          <a:prstGeom prst="rect">
            <a:avLst/>
          </a:prstGeom>
          <a:noFill/>
        </p:spPr>
      </p:pic>
      <p:pic>
        <p:nvPicPr>
          <p:cNvPr id="6"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6096000" y="3505200"/>
            <a:ext cx="914400" cy="914400"/>
          </a:xfrm>
          <a:prstGeom prst="rect">
            <a:avLst/>
          </a:prstGeom>
          <a:noFill/>
        </p:spPr>
      </p:pic>
      <p:pic>
        <p:nvPicPr>
          <p:cNvPr id="7"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2286000" y="4876800"/>
            <a:ext cx="914400" cy="91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5122"/>
                                        </p:tgtEl>
                                        <p:attrNameLst>
                                          <p:attrName>style.visibility</p:attrName>
                                        </p:attrNameLst>
                                      </p:cBhvr>
                                      <p:to>
                                        <p:strVal val="visible"/>
                                      </p:to>
                                    </p:set>
                                    <p:animEffect transition="in" filter="wipe(down)">
                                      <p:cBhvr>
                                        <p:cTn id="25" dur="500"/>
                                        <p:tgtEl>
                                          <p:spTgt spid="5122"/>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nodeType="clickEffect">
                                  <p:stCondLst>
                                    <p:cond delay="0"/>
                                  </p:stCondLst>
                                  <p:childTnLst>
                                    <p:set>
                                      <p:cBhvr>
                                        <p:cTn id="29" dur="1" fill="hold">
                                          <p:stCondLst>
                                            <p:cond delay="0"/>
                                          </p:stCondLst>
                                        </p:cTn>
                                        <p:tgtEl>
                                          <p:spTgt spid="5124"/>
                                        </p:tgtEl>
                                        <p:attrNameLst>
                                          <p:attrName>style.visibility</p:attrName>
                                        </p:attrNameLst>
                                      </p:cBhvr>
                                      <p:to>
                                        <p:strVal val="visible"/>
                                      </p:to>
                                    </p:set>
                                    <p:animEffect transition="in" filter="checkerboard(across)">
                                      <p:cBhvr>
                                        <p:cTn id="30" dur="500"/>
                                        <p:tgtEl>
                                          <p:spTgt spid="512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Effect transition="in" filter="wipe(down)">
                                      <p:cBhvr>
                                        <p:cTn id="35" dur="500"/>
                                        <p:tgtEl>
                                          <p:spTgt spid="3">
                                            <p:txEl>
                                              <p:pRg st="1" end="1"/>
                                            </p:txEl>
                                          </p:spTgt>
                                        </p:tgtEl>
                                      </p:cBhvr>
                                    </p:animEffect>
                                  </p:childTnLst>
                                </p:cTn>
                              </p:par>
                              <p:par>
                                <p:cTn id="36" presetID="22" presetClass="entr" presetSubtype="4" fill="hold" nodeType="withEffect">
                                  <p:stCondLst>
                                    <p:cond delay="0"/>
                                  </p:stCondLst>
                                  <p:childTnLst>
                                    <p:set>
                                      <p:cBhvr>
                                        <p:cTn id="37" dur="1" fill="hold">
                                          <p:stCondLst>
                                            <p:cond delay="0"/>
                                          </p:stCondLst>
                                        </p:cTn>
                                        <p:tgtEl>
                                          <p:spTgt spid="3">
                                            <p:txEl>
                                              <p:pRg st="2" end="2"/>
                                            </p:txEl>
                                          </p:spTgt>
                                        </p:tgtEl>
                                        <p:attrNameLst>
                                          <p:attrName>style.visibility</p:attrName>
                                        </p:attrNameLst>
                                      </p:cBhvr>
                                      <p:to>
                                        <p:strVal val="visible"/>
                                      </p:to>
                                    </p:set>
                                    <p:animEffect transition="in" filter="wipe(down)">
                                      <p:cBhvr>
                                        <p:cTn id="38" dur="500"/>
                                        <p:tgtEl>
                                          <p:spTgt spid="3">
                                            <p:txEl>
                                              <p:pRg st="2" end="2"/>
                                            </p:txEl>
                                          </p:spTgt>
                                        </p:tgtEl>
                                      </p:cBhvr>
                                    </p:animEffect>
                                  </p:childTnLst>
                                </p:cTn>
                              </p:par>
                              <p:par>
                                <p:cTn id="39" presetID="22" presetClass="entr" presetSubtype="4" fill="hold" nodeType="withEffect">
                                  <p:stCondLst>
                                    <p:cond delay="0"/>
                                  </p:stCondLst>
                                  <p:childTnLst>
                                    <p:set>
                                      <p:cBhvr>
                                        <p:cTn id="40" dur="1" fill="hold">
                                          <p:stCondLst>
                                            <p:cond delay="0"/>
                                          </p:stCondLst>
                                        </p:cTn>
                                        <p:tgtEl>
                                          <p:spTgt spid="3">
                                            <p:txEl>
                                              <p:pRg st="3" end="3"/>
                                            </p:txEl>
                                          </p:spTgt>
                                        </p:tgtEl>
                                        <p:attrNameLst>
                                          <p:attrName>style.visibility</p:attrName>
                                        </p:attrNameLst>
                                      </p:cBhvr>
                                      <p:to>
                                        <p:strVal val="visible"/>
                                      </p:to>
                                    </p:set>
                                    <p:animEffect transition="in" filter="wipe(down)">
                                      <p:cBhvr>
                                        <p:cTn id="41" dur="500"/>
                                        <p:tgtEl>
                                          <p:spTgt spid="3">
                                            <p:txEl>
                                              <p:pRg st="3" end="3"/>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down)">
                                      <p:cBhvr>
                                        <p:cTn id="46" dur="500"/>
                                        <p:tgtEl>
                                          <p:spTgt spid="6"/>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down)">
                                      <p:cBhvr>
                                        <p:cTn id="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Documents and Settings\vevasquez\Local Settings\Temporary Internet Files\Content.IE5\KVWTIFSS\MPj04410480000[1].jpg"/>
          <p:cNvPicPr>
            <a:picLocks noChangeAspect="1" noChangeArrowheads="1"/>
          </p:cNvPicPr>
          <p:nvPr/>
        </p:nvPicPr>
        <p:blipFill>
          <a:blip r:embed="rId2" cstate="print"/>
          <a:srcRect/>
          <a:stretch>
            <a:fillRect/>
          </a:stretch>
        </p:blipFill>
        <p:spPr bwMode="auto">
          <a:xfrm>
            <a:off x="0" y="0"/>
            <a:ext cx="9144000" cy="9144000"/>
          </a:xfrm>
          <a:prstGeom prst="rect">
            <a:avLst/>
          </a:prstGeom>
          <a:noFill/>
        </p:spPr>
      </p:pic>
      <p:sp>
        <p:nvSpPr>
          <p:cNvPr id="2" name="Title 1"/>
          <p:cNvSpPr>
            <a:spLocks noGrp="1"/>
          </p:cNvSpPr>
          <p:nvPr>
            <p:ph type="title"/>
          </p:nvPr>
        </p:nvSpPr>
        <p:spPr/>
        <p:txBody>
          <a:bodyPr/>
          <a:lstStyle/>
          <a:p>
            <a:r>
              <a:rPr lang="en-US" dirty="0" smtClean="0">
                <a:solidFill>
                  <a:srgbClr val="FF0000"/>
                </a:solidFill>
              </a:rPr>
              <a:t>Personification</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4000" dirty="0" smtClean="0">
                <a:solidFill>
                  <a:srgbClr val="FF0000"/>
                </a:solidFill>
              </a:rPr>
              <a:t>Placing human-like characteristics on an item</a:t>
            </a:r>
          </a:p>
          <a:p>
            <a:r>
              <a:rPr lang="en-US" sz="4000" dirty="0" smtClean="0">
                <a:solidFill>
                  <a:srgbClr val="FF0000"/>
                </a:solidFill>
              </a:rPr>
              <a:t>Example:</a:t>
            </a:r>
          </a:p>
          <a:p>
            <a:pPr lvl="1"/>
            <a:r>
              <a:rPr lang="en-US" sz="4000" dirty="0" smtClean="0">
                <a:solidFill>
                  <a:srgbClr val="FF0000"/>
                </a:solidFill>
              </a:rPr>
              <a:t>The sun smiled on me today.</a:t>
            </a:r>
          </a:p>
          <a:p>
            <a:pPr lvl="1"/>
            <a:r>
              <a:rPr lang="en-US" sz="4000" dirty="0" smtClean="0">
                <a:solidFill>
                  <a:srgbClr val="FF0000"/>
                </a:solidFill>
              </a:rPr>
              <a:t>The wind kissed my cheek gently.</a:t>
            </a:r>
          </a:p>
        </p:txBody>
      </p:sp>
      <p:pic>
        <p:nvPicPr>
          <p:cNvPr id="6146" name="Picture 2" descr="C:\Documents and Settings\vevasquez\Local Settings\Temporary Internet Files\Content.IE5\ZVF8W4SE\MPj04371780000[1].jpg"/>
          <p:cNvPicPr>
            <a:picLocks noChangeAspect="1" noChangeArrowheads="1"/>
          </p:cNvPicPr>
          <p:nvPr/>
        </p:nvPicPr>
        <p:blipFill>
          <a:blip r:embed="rId3" cstate="print"/>
          <a:srcRect/>
          <a:stretch>
            <a:fillRect/>
          </a:stretch>
        </p:blipFill>
        <p:spPr bwMode="auto">
          <a:xfrm>
            <a:off x="7315200" y="5105400"/>
            <a:ext cx="1600200" cy="2095025"/>
          </a:xfrm>
          <a:prstGeom prst="rect">
            <a:avLst/>
          </a:prstGeom>
          <a:noFill/>
        </p:spPr>
      </p:pic>
      <p:pic>
        <p:nvPicPr>
          <p:cNvPr id="6"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7162800" y="3429000"/>
            <a:ext cx="914400" cy="914400"/>
          </a:xfrm>
          <a:prstGeom prst="rect">
            <a:avLst/>
          </a:prstGeom>
          <a:noFill/>
        </p:spPr>
      </p:pic>
      <p:pic>
        <p:nvPicPr>
          <p:cNvPr id="7"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8077200" y="4343400"/>
            <a:ext cx="762000" cy="762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39" presetClass="entr" presetSubtype="0" accel="10000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0" presetClass="entr" presetSubtype="0" decel="100000" fill="hold" nodeType="clickEffect">
                                  <p:stCondLst>
                                    <p:cond delay="0"/>
                                  </p:stCondLst>
                                  <p:childTnLst>
                                    <p:set>
                                      <p:cBhvr>
                                        <p:cTn id="26" dur="1" fill="hold">
                                          <p:stCondLst>
                                            <p:cond delay="0"/>
                                          </p:stCondLst>
                                        </p:cTn>
                                        <p:tgtEl>
                                          <p:spTgt spid="6146"/>
                                        </p:tgtEl>
                                        <p:attrNameLst>
                                          <p:attrName>style.visibility</p:attrName>
                                        </p:attrNameLst>
                                      </p:cBhvr>
                                      <p:to>
                                        <p:strVal val="visible"/>
                                      </p:to>
                                    </p:set>
                                    <p:anim calcmode="lin" valueType="num">
                                      <p:cBhvr>
                                        <p:cTn id="27" dur="1000" fill="hold"/>
                                        <p:tgtEl>
                                          <p:spTgt spid="6146"/>
                                        </p:tgtEl>
                                        <p:attrNameLst>
                                          <p:attrName>ppt_w</p:attrName>
                                        </p:attrNameLst>
                                      </p:cBhvr>
                                      <p:tavLst>
                                        <p:tav tm="0">
                                          <p:val>
                                            <p:strVal val="#ppt_w+.3"/>
                                          </p:val>
                                        </p:tav>
                                        <p:tav tm="100000">
                                          <p:val>
                                            <p:strVal val="#ppt_w"/>
                                          </p:val>
                                        </p:tav>
                                      </p:tavLst>
                                    </p:anim>
                                    <p:anim calcmode="lin" valueType="num">
                                      <p:cBhvr>
                                        <p:cTn id="28" dur="1000" fill="hold"/>
                                        <p:tgtEl>
                                          <p:spTgt spid="6146"/>
                                        </p:tgtEl>
                                        <p:attrNameLst>
                                          <p:attrName>ppt_h</p:attrName>
                                        </p:attrNameLst>
                                      </p:cBhvr>
                                      <p:tavLst>
                                        <p:tav tm="0">
                                          <p:val>
                                            <p:strVal val="#ppt_h"/>
                                          </p:val>
                                        </p:tav>
                                        <p:tav tm="100000">
                                          <p:val>
                                            <p:strVal val="#ppt_h"/>
                                          </p:val>
                                        </p:tav>
                                      </p:tavLst>
                                    </p:anim>
                                    <p:animEffect transition="in" filter="fade">
                                      <p:cBhvr>
                                        <p:cTn id="29" dur="1000"/>
                                        <p:tgtEl>
                                          <p:spTgt spid="6146"/>
                                        </p:tgtEl>
                                      </p:cBhvr>
                                    </p:animEffect>
                                  </p:childTnLst>
                                </p:cTn>
                              </p:par>
                            </p:childTnLst>
                          </p:cTn>
                        </p:par>
                      </p:childTnLst>
                    </p:cTn>
                  </p:par>
                  <p:par>
                    <p:cTn id="30" fill="hold">
                      <p:stCondLst>
                        <p:cond delay="indefinite"/>
                      </p:stCondLst>
                      <p:childTnLst>
                        <p:par>
                          <p:cTn id="31" fill="hold">
                            <p:stCondLst>
                              <p:cond delay="0"/>
                            </p:stCondLst>
                            <p:childTnLst>
                              <p:par>
                                <p:cTn id="32" presetID="50" presetClass="entr" presetSubtype="0" decel="100000" fill="hold" nodeType="click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 calcmode="lin" valueType="num">
                                      <p:cBhvr>
                                        <p:cTn id="34" dur="10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3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36" dur="1000"/>
                                        <p:tgtEl>
                                          <p:spTgt spid="3">
                                            <p:txEl>
                                              <p:pRg st="1" end="1"/>
                                            </p:txEl>
                                          </p:spTgt>
                                        </p:tgtEl>
                                      </p:cBhvr>
                                    </p:animEffect>
                                  </p:childTnLst>
                                </p:cTn>
                              </p:par>
                              <p:par>
                                <p:cTn id="37" presetID="50" presetClass="entr" presetSubtype="0" decel="100000" fill="hold"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 calcmode="lin" valueType="num">
                                      <p:cBhvr>
                                        <p:cTn id="39" dur="1000" fill="hold"/>
                                        <p:tgtEl>
                                          <p:spTgt spid="3">
                                            <p:txEl>
                                              <p:pRg st="2" end="2"/>
                                            </p:txEl>
                                          </p:spTgt>
                                        </p:tgtEl>
                                        <p:attrNameLst>
                                          <p:attrName>ppt_w</p:attrName>
                                        </p:attrNameLst>
                                      </p:cBhvr>
                                      <p:tavLst>
                                        <p:tav tm="0">
                                          <p:val>
                                            <p:strVal val="#ppt_w+.3"/>
                                          </p:val>
                                        </p:tav>
                                        <p:tav tm="100000">
                                          <p:val>
                                            <p:strVal val="#ppt_w"/>
                                          </p:val>
                                        </p:tav>
                                      </p:tavLst>
                                    </p:anim>
                                    <p:anim calcmode="lin" valueType="num">
                                      <p:cBhvr>
                                        <p:cTn id="40"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41" dur="1000"/>
                                        <p:tgtEl>
                                          <p:spTgt spid="3">
                                            <p:txEl>
                                              <p:pRg st="2" end="2"/>
                                            </p:txEl>
                                          </p:spTgt>
                                        </p:tgtEl>
                                      </p:cBhvr>
                                    </p:animEffect>
                                  </p:childTnLst>
                                </p:cTn>
                              </p:par>
                              <p:par>
                                <p:cTn id="42" presetID="50" presetClass="entr" presetSubtype="0" decel="100000" fill="hold" nodeType="with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 calcmode="lin" valueType="num">
                                      <p:cBhvr>
                                        <p:cTn id="44" dur="1000" fill="hold"/>
                                        <p:tgtEl>
                                          <p:spTgt spid="3">
                                            <p:txEl>
                                              <p:pRg st="3" end="3"/>
                                            </p:txEl>
                                          </p:spTgt>
                                        </p:tgtEl>
                                        <p:attrNameLst>
                                          <p:attrName>ppt_w</p:attrName>
                                        </p:attrNameLst>
                                      </p:cBhvr>
                                      <p:tavLst>
                                        <p:tav tm="0">
                                          <p:val>
                                            <p:strVal val="#ppt_w+.3"/>
                                          </p:val>
                                        </p:tav>
                                        <p:tav tm="100000">
                                          <p:val>
                                            <p:strVal val="#ppt_w"/>
                                          </p:val>
                                        </p:tav>
                                      </p:tavLst>
                                    </p:anim>
                                    <p:anim calcmode="lin" valueType="num">
                                      <p:cBhvr>
                                        <p:cTn id="45"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46" dur="1000"/>
                                        <p:tgtEl>
                                          <p:spTgt spid="3">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down)">
                                      <p:cBhvr>
                                        <p:cTn id="51" dur="500"/>
                                        <p:tgtEl>
                                          <p:spTgt spid="6"/>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down)">
                                      <p:cBhvr>
                                        <p:cTn id="5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vevasquez\Local Settings\Temporary Internet Files\Content.IE5\GKMB8A00\MPj04117970000[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274638"/>
            <a:ext cx="4419600" cy="1143000"/>
          </a:xfrm>
        </p:spPr>
        <p:txBody>
          <a:bodyPr/>
          <a:lstStyle/>
          <a:p>
            <a:r>
              <a:rPr lang="en-US" dirty="0" smtClean="0"/>
              <a:t>Your Turn</a:t>
            </a:r>
            <a:endParaRPr lang="en-US" dirty="0"/>
          </a:p>
        </p:txBody>
      </p:sp>
      <p:sp>
        <p:nvSpPr>
          <p:cNvPr id="3" name="Content Placeholder 2"/>
          <p:cNvSpPr>
            <a:spLocks noGrp="1"/>
          </p:cNvSpPr>
          <p:nvPr>
            <p:ph idx="1"/>
          </p:nvPr>
        </p:nvSpPr>
        <p:spPr>
          <a:xfrm>
            <a:off x="457200" y="2286000"/>
            <a:ext cx="8229600" cy="3840163"/>
          </a:xfrm>
        </p:spPr>
        <p:txBody>
          <a:bodyPr>
            <a:normAutofit/>
          </a:bodyPr>
          <a:lstStyle/>
          <a:p>
            <a:r>
              <a:rPr lang="en-US" b="1" dirty="0" smtClean="0"/>
              <a:t>  Come up with 2 examples for each type of figurative language.</a:t>
            </a:r>
          </a:p>
          <a:p>
            <a:r>
              <a:rPr lang="en-US" b="1" dirty="0" smtClean="0"/>
              <a:t>Then, draw a picture to support your statement.</a:t>
            </a:r>
          </a:p>
          <a:p>
            <a:pPr algn="ctr">
              <a:buNone/>
            </a:pPr>
            <a:r>
              <a:rPr lang="en-US" dirty="0" smtClean="0"/>
              <a:t>BE PREPARED TO SHARE</a:t>
            </a:r>
            <a:endParaRPr lang="en-US" dirty="0"/>
          </a:p>
        </p:txBody>
      </p:sp>
      <p:sp>
        <p:nvSpPr>
          <p:cNvPr id="4" name="TextBox 3"/>
          <p:cNvSpPr txBox="1"/>
          <p:nvPr/>
        </p:nvSpPr>
        <p:spPr>
          <a:xfrm>
            <a:off x="5105400" y="304800"/>
            <a:ext cx="3276600" cy="1815882"/>
          </a:xfrm>
          <a:prstGeom prst="rect">
            <a:avLst/>
          </a:prstGeom>
          <a:noFill/>
        </p:spPr>
        <p:txBody>
          <a:bodyPr wrap="square" rtlCol="0">
            <a:spAutoFit/>
          </a:bodyPr>
          <a:lstStyle/>
          <a:p>
            <a:pPr>
              <a:buFont typeface="Arial" pitchFamily="34" charset="0"/>
              <a:buChar char="•"/>
            </a:pPr>
            <a:r>
              <a:rPr lang="en-US" sz="2800" b="1" dirty="0" smtClean="0"/>
              <a:t>Simile</a:t>
            </a:r>
          </a:p>
          <a:p>
            <a:pPr>
              <a:buFont typeface="Arial" pitchFamily="34" charset="0"/>
              <a:buChar char="•"/>
            </a:pPr>
            <a:r>
              <a:rPr lang="en-US" sz="2800" b="1" dirty="0" smtClean="0"/>
              <a:t>Metaphor</a:t>
            </a:r>
          </a:p>
          <a:p>
            <a:pPr>
              <a:buFont typeface="Arial" pitchFamily="34" charset="0"/>
              <a:buChar char="•"/>
            </a:pPr>
            <a:r>
              <a:rPr lang="en-US" sz="2800" b="1" dirty="0" smtClean="0"/>
              <a:t>Hyperbole</a:t>
            </a:r>
          </a:p>
          <a:p>
            <a:pPr>
              <a:buFont typeface="Arial" pitchFamily="34" charset="0"/>
              <a:buChar char="•"/>
            </a:pPr>
            <a:r>
              <a:rPr lang="en-US" sz="2800" b="1" dirty="0" smtClean="0"/>
              <a:t>Personification</a:t>
            </a:r>
            <a:endParaRPr lang="en-US" sz="28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Documents and Settings\vevasquez\Local Settings\Temporary Internet Files\Content.IE5\0CWI6OVD\MPj04394590000[1].jpg"/>
          <p:cNvPicPr>
            <a:picLocks noChangeAspect="1" noChangeArrowheads="1"/>
          </p:cNvPicPr>
          <p:nvPr/>
        </p:nvPicPr>
        <p:blipFill>
          <a:blip r:embed="rId2" cstate="print"/>
          <a:srcRect/>
          <a:stretch>
            <a:fillRect/>
          </a:stretch>
        </p:blipFill>
        <p:spPr bwMode="auto">
          <a:xfrm>
            <a:off x="-1" y="-6531"/>
            <a:ext cx="9439529" cy="7093131"/>
          </a:xfrm>
          <a:prstGeom prst="rect">
            <a:avLst/>
          </a:prstGeom>
          <a:noFill/>
        </p:spPr>
      </p:pic>
      <p:sp>
        <p:nvSpPr>
          <p:cNvPr id="2" name="Title 1"/>
          <p:cNvSpPr>
            <a:spLocks noGrp="1"/>
          </p:cNvSpPr>
          <p:nvPr>
            <p:ph type="title"/>
          </p:nvPr>
        </p:nvSpPr>
        <p:spPr/>
        <p:txBody>
          <a:bodyPr/>
          <a:lstStyle/>
          <a:p>
            <a:r>
              <a:rPr lang="en-US" dirty="0" smtClean="0">
                <a:solidFill>
                  <a:schemeClr val="bg2">
                    <a:lumMod val="25000"/>
                  </a:schemeClr>
                </a:solidFill>
              </a:rPr>
              <a:t>Smiley Face Tricks</a:t>
            </a:r>
            <a:endParaRPr lang="en-US" dirty="0">
              <a:solidFill>
                <a:schemeClr val="bg2">
                  <a:lumMod val="25000"/>
                </a:schemeClr>
              </a:solidFill>
            </a:endParaRPr>
          </a:p>
        </p:txBody>
      </p:sp>
      <p:sp>
        <p:nvSpPr>
          <p:cNvPr id="3" name="Content Placeholder 2"/>
          <p:cNvSpPr>
            <a:spLocks noGrp="1"/>
          </p:cNvSpPr>
          <p:nvPr>
            <p:ph idx="1"/>
          </p:nvPr>
        </p:nvSpPr>
        <p:spPr/>
        <p:txBody>
          <a:bodyPr>
            <a:normAutofit/>
          </a:bodyPr>
          <a:lstStyle/>
          <a:p>
            <a:pPr algn="ctr">
              <a:buNone/>
            </a:pPr>
            <a:r>
              <a:rPr lang="en-US" sz="8800" dirty="0" smtClean="0">
                <a:solidFill>
                  <a:srgbClr val="FF0000"/>
                </a:solidFill>
              </a:rPr>
              <a:t>Specific Details For Effect</a:t>
            </a:r>
            <a:endParaRPr lang="en-US" sz="88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t>Specific Details for Effect</a:t>
            </a:r>
            <a:endParaRPr lang="en-US" b="1" dirty="0"/>
          </a:p>
        </p:txBody>
      </p:sp>
      <p:sp>
        <p:nvSpPr>
          <p:cNvPr id="3" name="Content Placeholder 2"/>
          <p:cNvSpPr>
            <a:spLocks noGrp="1"/>
          </p:cNvSpPr>
          <p:nvPr>
            <p:ph idx="1"/>
          </p:nvPr>
        </p:nvSpPr>
        <p:spPr/>
        <p:txBody>
          <a:bodyPr>
            <a:normAutofit/>
          </a:bodyPr>
          <a:lstStyle/>
          <a:p>
            <a:pPr algn="ctr"/>
            <a:r>
              <a:rPr lang="en-US" sz="4000" dirty="0" smtClean="0">
                <a:solidFill>
                  <a:srgbClr val="FF0000"/>
                </a:solidFill>
              </a:rPr>
              <a:t>Use your five senses to create a specific explanation of what your writing is trying to express. </a:t>
            </a:r>
          </a:p>
          <a:p>
            <a:pPr algn="ctr">
              <a:buNone/>
            </a:pPr>
            <a:r>
              <a:rPr lang="en-US" sz="4000" dirty="0" smtClean="0"/>
              <a:t> </a:t>
            </a:r>
          </a:p>
          <a:p>
            <a:pPr algn="ctr"/>
            <a:r>
              <a:rPr lang="en-US" sz="4000" dirty="0" smtClean="0">
                <a:solidFill>
                  <a:srgbClr val="FF0000"/>
                </a:solidFill>
              </a:rPr>
              <a:t>Help the person visualize and imagine, through your words.</a:t>
            </a:r>
            <a:endParaRPr lang="en-US" sz="4000" dirty="0">
              <a:solidFill>
                <a:srgbClr val="FF0000"/>
              </a:solidFill>
            </a:endParaRPr>
          </a:p>
        </p:txBody>
      </p:sp>
      <p:pic>
        <p:nvPicPr>
          <p:cNvPr id="4098" name="Picture 2" descr="C:\Documents and Settings\rjames\Local Settings\Temporary Internet Files\Content.IE5\5CK6K0SX\MC900423169[1].wmf"/>
          <p:cNvPicPr>
            <a:picLocks noChangeAspect="1" noChangeArrowheads="1"/>
          </p:cNvPicPr>
          <p:nvPr/>
        </p:nvPicPr>
        <p:blipFill>
          <a:blip r:embed="rId2" cstate="print"/>
          <a:srcRect/>
          <a:stretch>
            <a:fillRect/>
          </a:stretch>
        </p:blipFill>
        <p:spPr bwMode="auto">
          <a:xfrm>
            <a:off x="7162800" y="152400"/>
            <a:ext cx="1599286" cy="159928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1"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3" dur="80"/>
                                        <p:tgtEl>
                                          <p:spTgt spid="3">
                                            <p:txEl>
                                              <p:pRg st="1" end="1"/>
                                            </p:txEl>
                                          </p:spTgt>
                                        </p:tgtEl>
                                        <p:attrNameLst>
                                          <p:attrName>fill.type</p:attrName>
                                        </p:attrNameLst>
                                      </p:cBhvr>
                                      <p:to>
                                        <p:strVal val="solid"/>
                                      </p:to>
                                    </p:set>
                                  </p:childTnLst>
                                </p:cTn>
                              </p:par>
                              <p:par>
                                <p:cTn id="24" presetID="27" presetClass="entr" presetSubtype="0" fill="hold" nodeType="withEffect">
                                  <p:stCondLst>
                                    <p:cond delay="0"/>
                                  </p:stCondLst>
                                  <p:iterate type="lt">
                                    <p:tmPct val="50000"/>
                                  </p:iterate>
                                  <p:childTnLst>
                                    <p:set>
                                      <p:cBhvr>
                                        <p:cTn id="25"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26"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7"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28" dur="80"/>
                                        <p:tgtEl>
                                          <p:spTgt spid="3">
                                            <p:txEl>
                                              <p:pRg st="2" end="2"/>
                                            </p:txEl>
                                          </p:spTgt>
                                        </p:tgtEl>
                                        <p:attrNameLst>
                                          <p:attrName>fill.type</p:attrName>
                                        </p:attrNameLst>
                                      </p:cBhvr>
                                      <p:to>
                                        <p:strVal val="solid"/>
                                      </p:to>
                                    </p:set>
                                  </p:childTnLst>
                                </p:cTn>
                              </p:par>
                            </p:childTnLst>
                          </p:cTn>
                        </p:par>
                      </p:childTnLst>
                    </p:cTn>
                  </p:par>
                  <p:par>
                    <p:cTn id="29" fill="hold">
                      <p:stCondLst>
                        <p:cond delay="indefinite"/>
                      </p:stCondLst>
                      <p:childTnLst>
                        <p:par>
                          <p:cTn id="30" fill="hold">
                            <p:stCondLst>
                              <p:cond delay="0"/>
                            </p:stCondLst>
                            <p:childTnLst>
                              <p:par>
                                <p:cTn id="31" presetID="50" presetClass="entr" presetSubtype="0" decel="100000" fill="hold" nodeType="clickEffect">
                                  <p:stCondLst>
                                    <p:cond delay="0"/>
                                  </p:stCondLst>
                                  <p:childTnLst>
                                    <p:set>
                                      <p:cBhvr>
                                        <p:cTn id="32" dur="1" fill="hold">
                                          <p:stCondLst>
                                            <p:cond delay="0"/>
                                          </p:stCondLst>
                                        </p:cTn>
                                        <p:tgtEl>
                                          <p:spTgt spid="4098"/>
                                        </p:tgtEl>
                                        <p:attrNameLst>
                                          <p:attrName>style.visibility</p:attrName>
                                        </p:attrNameLst>
                                      </p:cBhvr>
                                      <p:to>
                                        <p:strVal val="visible"/>
                                      </p:to>
                                    </p:set>
                                    <p:anim calcmode="lin" valueType="num">
                                      <p:cBhvr>
                                        <p:cTn id="33" dur="1000" fill="hold"/>
                                        <p:tgtEl>
                                          <p:spTgt spid="4098"/>
                                        </p:tgtEl>
                                        <p:attrNameLst>
                                          <p:attrName>ppt_w</p:attrName>
                                        </p:attrNameLst>
                                      </p:cBhvr>
                                      <p:tavLst>
                                        <p:tav tm="0">
                                          <p:val>
                                            <p:strVal val="#ppt_w+.3"/>
                                          </p:val>
                                        </p:tav>
                                        <p:tav tm="100000">
                                          <p:val>
                                            <p:strVal val="#ppt_w"/>
                                          </p:val>
                                        </p:tav>
                                      </p:tavLst>
                                    </p:anim>
                                    <p:anim calcmode="lin" valueType="num">
                                      <p:cBhvr>
                                        <p:cTn id="34" dur="1000" fill="hold"/>
                                        <p:tgtEl>
                                          <p:spTgt spid="4098"/>
                                        </p:tgtEl>
                                        <p:attrNameLst>
                                          <p:attrName>ppt_h</p:attrName>
                                        </p:attrNameLst>
                                      </p:cBhvr>
                                      <p:tavLst>
                                        <p:tav tm="0">
                                          <p:val>
                                            <p:strVal val="#ppt_h"/>
                                          </p:val>
                                        </p:tav>
                                        <p:tav tm="100000">
                                          <p:val>
                                            <p:strVal val="#ppt_h"/>
                                          </p:val>
                                        </p:tav>
                                      </p:tavLst>
                                    </p:anim>
                                    <p:animEffect transition="in" filter="fade">
                                      <p:cBhvr>
                                        <p:cTn id="35" dur="1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Senses</a:t>
            </a:r>
            <a:endParaRPr lang="en-US" dirty="0"/>
          </a:p>
        </p:txBody>
      </p:sp>
      <p:sp>
        <p:nvSpPr>
          <p:cNvPr id="3" name="Content Placeholder 2"/>
          <p:cNvSpPr>
            <a:spLocks noGrp="1"/>
          </p:cNvSpPr>
          <p:nvPr>
            <p:ph idx="1"/>
          </p:nvPr>
        </p:nvSpPr>
        <p:spPr>
          <a:xfrm>
            <a:off x="457200" y="1143000"/>
            <a:ext cx="8229600" cy="5410200"/>
          </a:xfrm>
        </p:spPr>
        <p:txBody>
          <a:bodyPr>
            <a:normAutofit/>
          </a:bodyPr>
          <a:lstStyle/>
          <a:p>
            <a:r>
              <a:rPr lang="en-US" dirty="0" smtClean="0">
                <a:solidFill>
                  <a:srgbClr val="FF0000"/>
                </a:solidFill>
              </a:rPr>
              <a:t>Hear</a:t>
            </a:r>
          </a:p>
          <a:p>
            <a:endParaRPr lang="en-US" dirty="0" smtClean="0">
              <a:solidFill>
                <a:srgbClr val="FF0000"/>
              </a:solidFill>
            </a:endParaRPr>
          </a:p>
          <a:p>
            <a:r>
              <a:rPr lang="en-US" dirty="0" smtClean="0">
                <a:solidFill>
                  <a:srgbClr val="FF0000"/>
                </a:solidFill>
              </a:rPr>
              <a:t>See</a:t>
            </a:r>
          </a:p>
          <a:p>
            <a:endParaRPr lang="en-US" dirty="0" smtClean="0">
              <a:solidFill>
                <a:srgbClr val="FF0000"/>
              </a:solidFill>
            </a:endParaRPr>
          </a:p>
          <a:p>
            <a:r>
              <a:rPr lang="en-US" dirty="0" smtClean="0">
                <a:solidFill>
                  <a:srgbClr val="FF0000"/>
                </a:solidFill>
              </a:rPr>
              <a:t>Smell</a:t>
            </a:r>
          </a:p>
          <a:p>
            <a:endParaRPr lang="en-US" dirty="0" smtClean="0">
              <a:solidFill>
                <a:srgbClr val="FF0000"/>
              </a:solidFill>
            </a:endParaRPr>
          </a:p>
          <a:p>
            <a:r>
              <a:rPr lang="en-US" dirty="0" smtClean="0">
                <a:solidFill>
                  <a:srgbClr val="FF0000"/>
                </a:solidFill>
              </a:rPr>
              <a:t>Touch</a:t>
            </a:r>
          </a:p>
          <a:p>
            <a:endParaRPr lang="en-US" dirty="0" smtClean="0">
              <a:solidFill>
                <a:srgbClr val="FF0000"/>
              </a:solidFill>
            </a:endParaRPr>
          </a:p>
          <a:p>
            <a:r>
              <a:rPr lang="en-US" dirty="0" smtClean="0">
                <a:solidFill>
                  <a:srgbClr val="FF0000"/>
                </a:solidFill>
              </a:rPr>
              <a:t>Taste</a:t>
            </a:r>
            <a:endParaRPr lang="en-US" dirty="0">
              <a:solidFill>
                <a:srgbClr val="FF0000"/>
              </a:solidFill>
            </a:endParaRPr>
          </a:p>
        </p:txBody>
      </p:sp>
      <p:pic>
        <p:nvPicPr>
          <p:cNvPr id="8194" name="Picture 2" descr="C:\Documents and Settings\vevasquez\Local Settings\Temporary Internet Files\Content.IE5\KVWTIFSS\MCj04244460000[1].wmf"/>
          <p:cNvPicPr>
            <a:picLocks noChangeAspect="1" noChangeArrowheads="1"/>
          </p:cNvPicPr>
          <p:nvPr/>
        </p:nvPicPr>
        <p:blipFill>
          <a:blip r:embed="rId2" cstate="print"/>
          <a:srcRect/>
          <a:stretch>
            <a:fillRect/>
          </a:stretch>
        </p:blipFill>
        <p:spPr bwMode="auto">
          <a:xfrm>
            <a:off x="2057400" y="1143000"/>
            <a:ext cx="1993900" cy="968375"/>
          </a:xfrm>
          <a:prstGeom prst="rect">
            <a:avLst/>
          </a:prstGeom>
          <a:noFill/>
        </p:spPr>
      </p:pic>
      <p:pic>
        <p:nvPicPr>
          <p:cNvPr id="8195" name="Picture 3" descr="C:\Documents and Settings\vevasquez\Local Settings\Temporary Internet Files\Content.IE5\GKMB8A00\MCHM00051_0000[1].wmf"/>
          <p:cNvPicPr>
            <a:picLocks noChangeAspect="1" noChangeArrowheads="1"/>
          </p:cNvPicPr>
          <p:nvPr/>
        </p:nvPicPr>
        <p:blipFill>
          <a:blip r:embed="rId3" cstate="print"/>
          <a:srcRect/>
          <a:stretch>
            <a:fillRect/>
          </a:stretch>
        </p:blipFill>
        <p:spPr bwMode="auto">
          <a:xfrm>
            <a:off x="1752600" y="2133600"/>
            <a:ext cx="974002" cy="859920"/>
          </a:xfrm>
          <a:prstGeom prst="rect">
            <a:avLst/>
          </a:prstGeom>
          <a:noFill/>
        </p:spPr>
      </p:pic>
      <p:pic>
        <p:nvPicPr>
          <p:cNvPr id="8196" name="Picture 4" descr="C:\Documents and Settings\vevasquez\Local Settings\Temporary Internet Files\Content.IE5\0CWI6OVD\MCHM00388_0000[1].wmf"/>
          <p:cNvPicPr>
            <a:picLocks noChangeAspect="1" noChangeArrowheads="1"/>
          </p:cNvPicPr>
          <p:nvPr/>
        </p:nvPicPr>
        <p:blipFill>
          <a:blip r:embed="rId4" cstate="print"/>
          <a:srcRect/>
          <a:stretch>
            <a:fillRect/>
          </a:stretch>
        </p:blipFill>
        <p:spPr bwMode="auto">
          <a:xfrm>
            <a:off x="1981200" y="3276600"/>
            <a:ext cx="807268" cy="813282"/>
          </a:xfrm>
          <a:prstGeom prst="rect">
            <a:avLst/>
          </a:prstGeom>
          <a:noFill/>
        </p:spPr>
      </p:pic>
      <p:pic>
        <p:nvPicPr>
          <p:cNvPr id="8197" name="Picture 5" descr="C:\Documents and Settings\vevasquez\Local Settings\Temporary Internet Files\Content.IE5\ZVF8W4SE\MPj04372540000[1].jpg"/>
          <p:cNvPicPr>
            <a:picLocks noChangeAspect="1" noChangeArrowheads="1"/>
          </p:cNvPicPr>
          <p:nvPr/>
        </p:nvPicPr>
        <p:blipFill>
          <a:blip r:embed="rId5" cstate="print"/>
          <a:srcRect/>
          <a:stretch>
            <a:fillRect/>
          </a:stretch>
        </p:blipFill>
        <p:spPr bwMode="auto">
          <a:xfrm>
            <a:off x="2133600" y="4648200"/>
            <a:ext cx="609600" cy="552704"/>
          </a:xfrm>
          <a:prstGeom prst="rect">
            <a:avLst/>
          </a:prstGeom>
          <a:noFill/>
        </p:spPr>
      </p:pic>
      <p:pic>
        <p:nvPicPr>
          <p:cNvPr id="8198" name="Picture 6" descr="C:\Documents and Settings\vevasquez\Local Settings\Temporary Internet Files\Content.IE5\KVWTIFSS\MCj04258280000[1].wmf"/>
          <p:cNvPicPr>
            <a:picLocks noChangeAspect="1" noChangeArrowheads="1"/>
          </p:cNvPicPr>
          <p:nvPr/>
        </p:nvPicPr>
        <p:blipFill>
          <a:blip r:embed="rId6" cstate="print"/>
          <a:srcRect/>
          <a:stretch>
            <a:fillRect/>
          </a:stretch>
        </p:blipFill>
        <p:spPr bwMode="auto">
          <a:xfrm>
            <a:off x="2133600" y="5715000"/>
            <a:ext cx="987425" cy="8572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8194"/>
                                        </p:tgtEl>
                                        <p:attrNameLst>
                                          <p:attrName>style.visibility</p:attrName>
                                        </p:attrNameLst>
                                      </p:cBhvr>
                                      <p:to>
                                        <p:strVal val="visible"/>
                                      </p:to>
                                    </p:set>
                                    <p:animEffect transition="in" filter="wipe(down)">
                                      <p:cBhvr>
                                        <p:cTn id="21" dur="500"/>
                                        <p:tgtEl>
                                          <p:spTgt spid="819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wipe(down)">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8195"/>
                                        </p:tgtEl>
                                        <p:attrNameLst>
                                          <p:attrName>style.visibility</p:attrName>
                                        </p:attrNameLst>
                                      </p:cBhvr>
                                      <p:to>
                                        <p:strVal val="visible"/>
                                      </p:to>
                                    </p:set>
                                    <p:anim calcmode="lin" valueType="num">
                                      <p:cBhvr>
                                        <p:cTn id="31" dur="500" decel="50000" fill="hold">
                                          <p:stCondLst>
                                            <p:cond delay="0"/>
                                          </p:stCondLst>
                                        </p:cTn>
                                        <p:tgtEl>
                                          <p:spTgt spid="8195"/>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8195"/>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8195"/>
                                        </p:tgtEl>
                                        <p:attrNameLst>
                                          <p:attrName>ppt_w</p:attrName>
                                        </p:attrNameLst>
                                      </p:cBhvr>
                                      <p:tavLst>
                                        <p:tav tm="0">
                                          <p:val>
                                            <p:strVal val="#ppt_w*.05"/>
                                          </p:val>
                                        </p:tav>
                                        <p:tav tm="100000">
                                          <p:val>
                                            <p:strVal val="#ppt_w"/>
                                          </p:val>
                                        </p:tav>
                                      </p:tavLst>
                                    </p:anim>
                                    <p:anim calcmode="lin" valueType="num">
                                      <p:cBhvr>
                                        <p:cTn id="34" dur="1000" fill="hold"/>
                                        <p:tgtEl>
                                          <p:spTgt spid="8195"/>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8195"/>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8195"/>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8195"/>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8195"/>
                                        </p:tgtEl>
                                      </p:cBhvr>
                                    </p:animEffect>
                                  </p:childTnLst>
                                </p:cTn>
                              </p:par>
                            </p:childTnLst>
                          </p:cTn>
                        </p:par>
                      </p:childTnLst>
                    </p:cTn>
                  </p:par>
                  <p:par>
                    <p:cTn id="39" fill="hold">
                      <p:stCondLst>
                        <p:cond delay="indefinite"/>
                      </p:stCondLst>
                      <p:childTnLst>
                        <p:par>
                          <p:cTn id="40" fill="hold">
                            <p:stCondLst>
                              <p:cond delay="0"/>
                            </p:stCondLst>
                            <p:childTnLst>
                              <p:par>
                                <p:cTn id="41" presetID="39" presetClass="entr" presetSubtype="0" accel="10000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p:cTn id="43" dur="500" fill="hold"/>
                                        <p:tgtEl>
                                          <p:spTgt spid="3">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4" dur="500" fill="hold"/>
                                        <p:tgtEl>
                                          <p:spTgt spid="3">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5" dur="500" fill="hold"/>
                                        <p:tgtEl>
                                          <p:spTgt spid="3">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4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7" presetClass="entr" presetSubtype="0" fill="hold" nodeType="clickEffect">
                                  <p:stCondLst>
                                    <p:cond delay="0"/>
                                  </p:stCondLst>
                                  <p:childTnLst>
                                    <p:set>
                                      <p:cBhvr>
                                        <p:cTn id="50" dur="1" fill="hold">
                                          <p:stCondLst>
                                            <p:cond delay="0"/>
                                          </p:stCondLst>
                                        </p:cTn>
                                        <p:tgtEl>
                                          <p:spTgt spid="8196"/>
                                        </p:tgtEl>
                                        <p:attrNameLst>
                                          <p:attrName>style.visibility</p:attrName>
                                        </p:attrNameLst>
                                      </p:cBhvr>
                                      <p:to>
                                        <p:strVal val="visible"/>
                                      </p:to>
                                    </p:set>
                                    <p:animEffect transition="in" filter="fade">
                                      <p:cBhvr>
                                        <p:cTn id="51" dur="1000"/>
                                        <p:tgtEl>
                                          <p:spTgt spid="8196"/>
                                        </p:tgtEl>
                                      </p:cBhvr>
                                    </p:animEffect>
                                    <p:anim calcmode="lin" valueType="num">
                                      <p:cBhvr>
                                        <p:cTn id="52" dur="1000" fill="hold"/>
                                        <p:tgtEl>
                                          <p:spTgt spid="8196"/>
                                        </p:tgtEl>
                                        <p:attrNameLst>
                                          <p:attrName>ppt_x</p:attrName>
                                        </p:attrNameLst>
                                      </p:cBhvr>
                                      <p:tavLst>
                                        <p:tav tm="0">
                                          <p:val>
                                            <p:strVal val="#ppt_x"/>
                                          </p:val>
                                        </p:tav>
                                        <p:tav tm="100000">
                                          <p:val>
                                            <p:strVal val="#ppt_x"/>
                                          </p:val>
                                        </p:tav>
                                      </p:tavLst>
                                    </p:anim>
                                    <p:anim calcmode="lin" valueType="num">
                                      <p:cBhvr>
                                        <p:cTn id="53" dur="900" decel="100000" fill="hold"/>
                                        <p:tgtEl>
                                          <p:spTgt spid="8196"/>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8196"/>
                                        </p:tgtEl>
                                        <p:attrNameLst>
                                          <p:attrName>ppt_y</p:attrName>
                                        </p:attrNameLst>
                                      </p:cBhvr>
                                      <p:tavLst>
                                        <p:tav tm="0">
                                          <p:val>
                                            <p:strVal val="#ppt_y-.03"/>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55" presetClass="entr" presetSubtype="0" fill="hold" nodeType="clickEffect">
                                  <p:stCondLst>
                                    <p:cond delay="0"/>
                                  </p:stCondLst>
                                  <p:childTnLst>
                                    <p:set>
                                      <p:cBhvr>
                                        <p:cTn id="58" dur="1" fill="hold">
                                          <p:stCondLst>
                                            <p:cond delay="0"/>
                                          </p:stCondLst>
                                        </p:cTn>
                                        <p:tgtEl>
                                          <p:spTgt spid="3">
                                            <p:txEl>
                                              <p:pRg st="6" end="6"/>
                                            </p:txEl>
                                          </p:spTgt>
                                        </p:tgtEl>
                                        <p:attrNameLst>
                                          <p:attrName>style.visibility</p:attrName>
                                        </p:attrNameLst>
                                      </p:cBhvr>
                                      <p:to>
                                        <p:strVal val="visible"/>
                                      </p:to>
                                    </p:set>
                                    <p:anim calcmode="lin" valueType="num">
                                      <p:cBhvr>
                                        <p:cTn id="5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6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61" dur="1000"/>
                                        <p:tgtEl>
                                          <p:spTgt spid="3">
                                            <p:txEl>
                                              <p:pRg st="6" end="6"/>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23" presetClass="entr" presetSubtype="16" fill="hold" nodeType="clickEffect">
                                  <p:stCondLst>
                                    <p:cond delay="0"/>
                                  </p:stCondLst>
                                  <p:childTnLst>
                                    <p:set>
                                      <p:cBhvr>
                                        <p:cTn id="65" dur="1" fill="hold">
                                          <p:stCondLst>
                                            <p:cond delay="0"/>
                                          </p:stCondLst>
                                        </p:cTn>
                                        <p:tgtEl>
                                          <p:spTgt spid="8197"/>
                                        </p:tgtEl>
                                        <p:attrNameLst>
                                          <p:attrName>style.visibility</p:attrName>
                                        </p:attrNameLst>
                                      </p:cBhvr>
                                      <p:to>
                                        <p:strVal val="visible"/>
                                      </p:to>
                                    </p:set>
                                    <p:anim calcmode="lin" valueType="num">
                                      <p:cBhvr>
                                        <p:cTn id="66" dur="500" fill="hold"/>
                                        <p:tgtEl>
                                          <p:spTgt spid="8197"/>
                                        </p:tgtEl>
                                        <p:attrNameLst>
                                          <p:attrName>ppt_w</p:attrName>
                                        </p:attrNameLst>
                                      </p:cBhvr>
                                      <p:tavLst>
                                        <p:tav tm="0">
                                          <p:val>
                                            <p:fltVal val="0"/>
                                          </p:val>
                                        </p:tav>
                                        <p:tav tm="100000">
                                          <p:val>
                                            <p:strVal val="#ppt_w"/>
                                          </p:val>
                                        </p:tav>
                                      </p:tavLst>
                                    </p:anim>
                                    <p:anim calcmode="lin" valueType="num">
                                      <p:cBhvr>
                                        <p:cTn id="67" dur="500" fill="hold"/>
                                        <p:tgtEl>
                                          <p:spTgt spid="8197"/>
                                        </p:tgtEl>
                                        <p:attrNameLst>
                                          <p:attrName>ppt_h</p:attrName>
                                        </p:attrNameLst>
                                      </p:cBhvr>
                                      <p:tavLst>
                                        <p:tav tm="0">
                                          <p:val>
                                            <p:fltVal val="0"/>
                                          </p:val>
                                        </p:tav>
                                        <p:tav tm="100000">
                                          <p:val>
                                            <p:strVal val="#ppt_h"/>
                                          </p:val>
                                        </p:tav>
                                      </p:tavLst>
                                    </p:anim>
                                  </p:childTnLst>
                                </p:cTn>
                              </p:par>
                            </p:childTnLst>
                          </p:cTn>
                        </p:par>
                      </p:childTnLst>
                    </p:cTn>
                  </p:par>
                  <p:par>
                    <p:cTn id="68" fill="hold">
                      <p:stCondLst>
                        <p:cond delay="indefinite"/>
                      </p:stCondLst>
                      <p:childTnLst>
                        <p:par>
                          <p:cTn id="69" fill="hold">
                            <p:stCondLst>
                              <p:cond delay="0"/>
                            </p:stCondLst>
                            <p:childTnLst>
                              <p:par>
                                <p:cTn id="70" presetID="25" presetClass="entr" presetSubtype="0" fill="hold" nodeType="clickEffect">
                                  <p:stCondLst>
                                    <p:cond delay="0"/>
                                  </p:stCondLst>
                                  <p:childTnLst>
                                    <p:set>
                                      <p:cBhvr>
                                        <p:cTn id="71" dur="1" fill="hold">
                                          <p:stCondLst>
                                            <p:cond delay="0"/>
                                          </p:stCondLst>
                                        </p:cTn>
                                        <p:tgtEl>
                                          <p:spTgt spid="3">
                                            <p:txEl>
                                              <p:pRg st="8" end="8"/>
                                            </p:txEl>
                                          </p:spTgt>
                                        </p:tgtEl>
                                        <p:attrNameLst>
                                          <p:attrName>style.visibility</p:attrName>
                                        </p:attrNameLst>
                                      </p:cBhvr>
                                      <p:to>
                                        <p:strVal val="visible"/>
                                      </p:to>
                                    </p:set>
                                    <p:anim calcmode="lin" valueType="num">
                                      <p:cBhvr>
                                        <p:cTn id="72" dur="500" decel="50000" fill="hold">
                                          <p:stCondLst>
                                            <p:cond delay="0"/>
                                          </p:stCondLst>
                                        </p:cTn>
                                        <p:tgtEl>
                                          <p:spTgt spid="3">
                                            <p:txEl>
                                              <p:pRg st="8" end="8"/>
                                            </p:txEl>
                                          </p:spTgt>
                                        </p:tgtEl>
                                        <p:attrNameLst>
                                          <p:attrName>style.rotation</p:attrName>
                                        </p:attrNameLst>
                                      </p:cBhvr>
                                      <p:tavLst>
                                        <p:tav tm="0">
                                          <p:val>
                                            <p:fltVal val="-90"/>
                                          </p:val>
                                        </p:tav>
                                        <p:tav tm="100000">
                                          <p:val>
                                            <p:fltVal val="0"/>
                                          </p:val>
                                        </p:tav>
                                      </p:tavLst>
                                    </p:anim>
                                    <p:anim calcmode="lin" valueType="num">
                                      <p:cBhvr>
                                        <p:cTn id="73" dur="500" decel="50000" fill="hold">
                                          <p:stCondLst>
                                            <p:cond delay="0"/>
                                          </p:stCondLst>
                                        </p:cTn>
                                        <p:tgtEl>
                                          <p:spTgt spid="3">
                                            <p:txEl>
                                              <p:pRg st="8" end="8"/>
                                            </p:txEl>
                                          </p:spTgt>
                                        </p:tgtEl>
                                        <p:attrNameLst>
                                          <p:attrName>ppt_w</p:attrName>
                                        </p:attrNameLst>
                                      </p:cBhvr>
                                      <p:tavLst>
                                        <p:tav tm="0">
                                          <p:val>
                                            <p:strVal val="#ppt_w"/>
                                          </p:val>
                                        </p:tav>
                                        <p:tav tm="100000">
                                          <p:val>
                                            <p:strVal val="#ppt_w*.05"/>
                                          </p:val>
                                        </p:tav>
                                      </p:tavLst>
                                    </p:anim>
                                    <p:anim calcmode="lin" valueType="num">
                                      <p:cBhvr>
                                        <p:cTn id="74" dur="500" accel="50000" fill="hold">
                                          <p:stCondLst>
                                            <p:cond delay="500"/>
                                          </p:stCondLst>
                                        </p:cTn>
                                        <p:tgtEl>
                                          <p:spTgt spid="3">
                                            <p:txEl>
                                              <p:pRg st="8" end="8"/>
                                            </p:txEl>
                                          </p:spTgt>
                                        </p:tgtEl>
                                        <p:attrNameLst>
                                          <p:attrName>ppt_w</p:attrName>
                                        </p:attrNameLst>
                                      </p:cBhvr>
                                      <p:tavLst>
                                        <p:tav tm="0">
                                          <p:val>
                                            <p:strVal val="#ppt_w*.05"/>
                                          </p:val>
                                        </p:tav>
                                        <p:tav tm="100000">
                                          <p:val>
                                            <p:strVal val="#ppt_w"/>
                                          </p:val>
                                        </p:tav>
                                      </p:tavLst>
                                    </p:anim>
                                    <p:anim calcmode="lin" valueType="num">
                                      <p:cBhvr>
                                        <p:cTn id="75" dur="10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76" dur="500" decel="50000" fill="hold">
                                          <p:stCondLst>
                                            <p:cond delay="0"/>
                                          </p:stCondLst>
                                        </p:cTn>
                                        <p:tgtEl>
                                          <p:spTgt spid="3">
                                            <p:txEl>
                                              <p:pRg st="8" end="8"/>
                                            </p:txEl>
                                          </p:spTgt>
                                        </p:tgtEl>
                                        <p:attrNameLst>
                                          <p:attrName>ppt_x</p:attrName>
                                        </p:attrNameLst>
                                      </p:cBhvr>
                                      <p:tavLst>
                                        <p:tav tm="0">
                                          <p:val>
                                            <p:strVal val="#ppt_x+.4"/>
                                          </p:val>
                                        </p:tav>
                                        <p:tav tm="100000">
                                          <p:val>
                                            <p:strVal val="#ppt_x"/>
                                          </p:val>
                                        </p:tav>
                                      </p:tavLst>
                                    </p:anim>
                                    <p:anim calcmode="lin" valueType="num">
                                      <p:cBhvr>
                                        <p:cTn id="77" dur="500" decel="50000" fill="hold">
                                          <p:stCondLst>
                                            <p:cond delay="0"/>
                                          </p:stCondLst>
                                        </p:cTn>
                                        <p:tgtEl>
                                          <p:spTgt spid="3">
                                            <p:txEl>
                                              <p:pRg st="8" end="8"/>
                                            </p:txEl>
                                          </p:spTgt>
                                        </p:tgtEl>
                                        <p:attrNameLst>
                                          <p:attrName>ppt_y</p:attrName>
                                        </p:attrNameLst>
                                      </p:cBhvr>
                                      <p:tavLst>
                                        <p:tav tm="0">
                                          <p:val>
                                            <p:strVal val="#ppt_y-.2"/>
                                          </p:val>
                                        </p:tav>
                                        <p:tav tm="100000">
                                          <p:val>
                                            <p:strVal val="#ppt_y+.1"/>
                                          </p:val>
                                        </p:tav>
                                      </p:tavLst>
                                    </p:anim>
                                    <p:anim calcmode="lin" valueType="num">
                                      <p:cBhvr>
                                        <p:cTn id="78" dur="500" accel="50000" fill="hold">
                                          <p:stCondLst>
                                            <p:cond delay="500"/>
                                          </p:stCondLst>
                                        </p:cTn>
                                        <p:tgtEl>
                                          <p:spTgt spid="3">
                                            <p:txEl>
                                              <p:pRg st="8" end="8"/>
                                            </p:txEl>
                                          </p:spTgt>
                                        </p:tgtEl>
                                        <p:attrNameLst>
                                          <p:attrName>ppt_y</p:attrName>
                                        </p:attrNameLst>
                                      </p:cBhvr>
                                      <p:tavLst>
                                        <p:tav tm="0">
                                          <p:val>
                                            <p:strVal val="#ppt_y+.1"/>
                                          </p:val>
                                        </p:tav>
                                        <p:tav tm="100000">
                                          <p:val>
                                            <p:strVal val="#ppt_y"/>
                                          </p:val>
                                        </p:tav>
                                      </p:tavLst>
                                    </p:anim>
                                    <p:animEffect transition="in" filter="fade">
                                      <p:cBhvr>
                                        <p:cTn id="79" dur="1000" decel="50000">
                                          <p:stCondLst>
                                            <p:cond delay="0"/>
                                          </p:stCondLst>
                                        </p:cTn>
                                        <p:tgtEl>
                                          <p:spTgt spid="3">
                                            <p:txEl>
                                              <p:pRg st="8" end="8"/>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18" presetClass="entr" presetSubtype="12" fill="hold" nodeType="clickEffect">
                                  <p:stCondLst>
                                    <p:cond delay="0"/>
                                  </p:stCondLst>
                                  <p:childTnLst>
                                    <p:set>
                                      <p:cBhvr>
                                        <p:cTn id="83" dur="1" fill="hold">
                                          <p:stCondLst>
                                            <p:cond delay="0"/>
                                          </p:stCondLst>
                                        </p:cTn>
                                        <p:tgtEl>
                                          <p:spTgt spid="8198"/>
                                        </p:tgtEl>
                                        <p:attrNameLst>
                                          <p:attrName>style.visibility</p:attrName>
                                        </p:attrNameLst>
                                      </p:cBhvr>
                                      <p:to>
                                        <p:strVal val="visible"/>
                                      </p:to>
                                    </p:set>
                                    <p:animEffect transition="in" filter="strips(downLeft)">
                                      <p:cBhvr>
                                        <p:cTn id="84" dur="5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981200"/>
            <a:ext cx="8229600" cy="4525963"/>
          </a:xfrm>
        </p:spPr>
        <p:txBody>
          <a:bodyPr>
            <a:normAutofit/>
          </a:bodyPr>
          <a:lstStyle/>
          <a:p>
            <a:pPr algn="ctr">
              <a:buNone/>
            </a:pPr>
            <a:r>
              <a:rPr lang="en-US" sz="4800" dirty="0" smtClean="0"/>
              <a:t>Smiley Face Tricks are used to make your writing better.  </a:t>
            </a:r>
          </a:p>
          <a:p>
            <a:pPr algn="ctr">
              <a:buNone/>
            </a:pPr>
            <a:r>
              <a:rPr lang="en-US" sz="4800" dirty="0" smtClean="0"/>
              <a:t>We will learn 8 different ways to make your writing better, by making it sound better.</a:t>
            </a:r>
            <a:endParaRPr lang="en-US" sz="4800" dirty="0"/>
          </a:p>
        </p:txBody>
      </p:sp>
      <p:pic>
        <p:nvPicPr>
          <p:cNvPr id="2050" name="Picture 2" descr="C:\Documents and Settings\vevasquez\Local Settings\Temporary Internet Files\Content.IE5\GKMB8A00\MCj04382050000[1].wmf"/>
          <p:cNvPicPr>
            <a:picLocks noChangeAspect="1" noChangeArrowheads="1"/>
          </p:cNvPicPr>
          <p:nvPr/>
        </p:nvPicPr>
        <p:blipFill>
          <a:blip r:embed="rId2" cstate="print"/>
          <a:srcRect/>
          <a:stretch>
            <a:fillRect/>
          </a:stretch>
        </p:blipFill>
        <p:spPr bwMode="auto">
          <a:xfrm>
            <a:off x="3581401" y="0"/>
            <a:ext cx="1676400" cy="167931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050"/>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050"/>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checkerboard(across)">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0"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wedge">
                                      <p:cBhvr>
                                        <p:cTn id="2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Details For Effect</a:t>
            </a:r>
            <a:endParaRPr lang="en-US" dirty="0"/>
          </a:p>
        </p:txBody>
      </p:sp>
      <p:sp>
        <p:nvSpPr>
          <p:cNvPr id="3" name="Content Placeholder 2"/>
          <p:cNvSpPr>
            <a:spLocks noGrp="1"/>
          </p:cNvSpPr>
          <p:nvPr>
            <p:ph idx="1"/>
          </p:nvPr>
        </p:nvSpPr>
        <p:spPr/>
        <p:txBody>
          <a:bodyPr/>
          <a:lstStyle/>
          <a:p>
            <a:r>
              <a:rPr lang="en-US" dirty="0" smtClean="0">
                <a:solidFill>
                  <a:srgbClr val="FF0000"/>
                </a:solidFill>
              </a:rPr>
              <a:t>Example</a:t>
            </a:r>
            <a:r>
              <a:rPr lang="en-US" dirty="0" smtClean="0"/>
              <a:t> </a:t>
            </a:r>
            <a:r>
              <a:rPr lang="en-US" dirty="0" smtClean="0">
                <a:solidFill>
                  <a:srgbClr val="FF0000"/>
                </a:solidFill>
              </a:rPr>
              <a:t>1: </a:t>
            </a:r>
          </a:p>
          <a:p>
            <a:endParaRPr lang="en-US" dirty="0" smtClean="0"/>
          </a:p>
          <a:p>
            <a:r>
              <a:rPr lang="en-US" dirty="0" smtClean="0">
                <a:solidFill>
                  <a:srgbClr val="FF0000"/>
                </a:solidFill>
              </a:rPr>
              <a:t>“ I started shivering. I could taste blood in my mouth and smell it in my nose. It had a cold, metallic taste that made my stomach twist inside out. I tore away from Pieter’s grip and ran back to the rail, emptying my stomach over  the side.” P. 54 </a:t>
            </a:r>
            <a:r>
              <a:rPr lang="en-US" i="1" dirty="0" smtClean="0">
                <a:solidFill>
                  <a:srgbClr val="FF0000"/>
                </a:solidFill>
              </a:rPr>
              <a:t>Letters from </a:t>
            </a:r>
            <a:r>
              <a:rPr lang="en-US" i="1" dirty="0" err="1" smtClean="0">
                <a:solidFill>
                  <a:srgbClr val="FF0000"/>
                </a:solidFill>
              </a:rPr>
              <a:t>Rifka</a:t>
            </a:r>
            <a:endParaRPr lang="en-US" dirty="0">
              <a:solidFill>
                <a:srgbClr val="FF0000"/>
              </a:solidFill>
            </a:endParaRPr>
          </a:p>
        </p:txBody>
      </p:sp>
      <p:pic>
        <p:nvPicPr>
          <p:cNvPr id="6146" name="Picture 2" descr="C:\Documents and Settings\rjames\Local Settings\Temporary Internet Files\Content.IE5\91H7MN1O\MCj03195740000[1].wmf"/>
          <p:cNvPicPr>
            <a:picLocks noChangeAspect="1" noChangeArrowheads="1"/>
          </p:cNvPicPr>
          <p:nvPr/>
        </p:nvPicPr>
        <p:blipFill>
          <a:blip r:embed="rId2" cstate="print"/>
          <a:srcRect/>
          <a:stretch>
            <a:fillRect/>
          </a:stretch>
        </p:blipFill>
        <p:spPr bwMode="auto">
          <a:xfrm>
            <a:off x="7444130" y="914400"/>
            <a:ext cx="1699870" cy="1825142"/>
          </a:xfrm>
          <a:prstGeom prst="rect">
            <a:avLst/>
          </a:prstGeom>
          <a:noFill/>
        </p:spPr>
      </p:pic>
      <p:pic>
        <p:nvPicPr>
          <p:cNvPr id="5" name="Picture 2" descr="C:\Documents and Settings\vevasquez\Local Settings\Temporary Internet Files\Content.IE5\ZVF8W4SE\MPj04331600000[1].jpg"/>
          <p:cNvPicPr>
            <a:picLocks noChangeAspect="1" noChangeArrowheads="1"/>
          </p:cNvPicPr>
          <p:nvPr/>
        </p:nvPicPr>
        <p:blipFill>
          <a:blip r:embed="rId3" cstate="print"/>
          <a:srcRect/>
          <a:stretch>
            <a:fillRect/>
          </a:stretch>
        </p:blipFill>
        <p:spPr bwMode="auto">
          <a:xfrm>
            <a:off x="7391400" y="5257800"/>
            <a:ext cx="914400" cy="91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6146"/>
                                        </p:tgtEl>
                                        <p:attrNameLst>
                                          <p:attrName>style.visibility</p:attrName>
                                        </p:attrNameLst>
                                      </p:cBhvr>
                                      <p:to>
                                        <p:strVal val="visible"/>
                                      </p:to>
                                    </p:set>
                                    <p:animEffect transition="in" filter="wipe(down)">
                                      <p:cBhvr>
                                        <p:cTn id="14" dur="500"/>
                                        <p:tgtEl>
                                          <p:spTgt spid="6146"/>
                                        </p:tgtEl>
                                      </p:cBhvr>
                                    </p:animEffect>
                                  </p:childTnLst>
                                </p:cTn>
                              </p:par>
                            </p:childTnLst>
                          </p:cTn>
                        </p:par>
                      </p:childTnLst>
                    </p:cTn>
                  </p:par>
                  <p:par>
                    <p:cTn id="15" fill="hold">
                      <p:stCondLst>
                        <p:cond delay="indefinite"/>
                      </p:stCondLst>
                      <p:childTnLst>
                        <p:par>
                          <p:cTn id="16" fill="hold">
                            <p:stCondLst>
                              <p:cond delay="0"/>
                            </p:stCondLst>
                            <p:childTnLst>
                              <p:par>
                                <p:cTn id="17" presetID="39" presetClass="entr" presetSubtype="0" accel="10000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9" presetClass="entr" presetSubtype="0" accel="10000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 calcmode="lin" valueType="num">
                                      <p:cBhvr>
                                        <p:cTn id="3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down)">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Specific Details for Effect</a:t>
            </a:r>
            <a:endParaRPr lang="en-US" dirty="0"/>
          </a:p>
        </p:txBody>
      </p:sp>
      <p:sp>
        <p:nvSpPr>
          <p:cNvPr id="3" name="Content Placeholder 2"/>
          <p:cNvSpPr>
            <a:spLocks noGrp="1"/>
          </p:cNvSpPr>
          <p:nvPr>
            <p:ph idx="1"/>
          </p:nvPr>
        </p:nvSpPr>
        <p:spPr/>
        <p:txBody>
          <a:bodyPr>
            <a:normAutofit fontScale="92500"/>
          </a:bodyPr>
          <a:lstStyle/>
          <a:p>
            <a:r>
              <a:rPr lang="en-US" dirty="0" smtClean="0">
                <a:solidFill>
                  <a:srgbClr val="FF0000"/>
                </a:solidFill>
              </a:rPr>
              <a:t>Example 2:</a:t>
            </a:r>
          </a:p>
          <a:p>
            <a:endParaRPr lang="en-US" dirty="0" smtClean="0"/>
          </a:p>
          <a:p>
            <a:r>
              <a:rPr lang="en-US" dirty="0" smtClean="0">
                <a:solidFill>
                  <a:srgbClr val="FF0000"/>
                </a:solidFill>
              </a:rPr>
              <a:t>“Before I could finish, water, a wall of water, rose up over me. Pieter grabbed me around the waist and hurled me away from the side. The water came crashing down over our heads, slamming us onto the deck. Pieter held onto me as the water sucked at my body, trying to pull me overboard.” P. 54 </a:t>
            </a:r>
            <a:r>
              <a:rPr lang="en-US" i="1" dirty="0" smtClean="0">
                <a:solidFill>
                  <a:srgbClr val="FF0000"/>
                </a:solidFill>
              </a:rPr>
              <a:t>Letters from </a:t>
            </a:r>
            <a:r>
              <a:rPr lang="en-US" i="1" dirty="0" err="1" smtClean="0">
                <a:solidFill>
                  <a:srgbClr val="FF0000"/>
                </a:solidFill>
              </a:rPr>
              <a:t>Rifka</a:t>
            </a:r>
            <a:endParaRPr lang="en-US" dirty="0">
              <a:solidFill>
                <a:srgbClr val="FF0000"/>
              </a:solidFill>
            </a:endParaRPr>
          </a:p>
        </p:txBody>
      </p:sp>
      <p:pic>
        <p:nvPicPr>
          <p:cNvPr id="5122" name="Picture 2" descr="C:\Documents and Settings\rjames\Local Settings\Temporary Internet Files\Content.IE5\EV0ZJ1WD\MPj04430590000[1].jpg"/>
          <p:cNvPicPr>
            <a:picLocks noChangeAspect="1" noChangeArrowheads="1"/>
          </p:cNvPicPr>
          <p:nvPr/>
        </p:nvPicPr>
        <p:blipFill>
          <a:blip r:embed="rId2" cstate="print"/>
          <a:srcRect/>
          <a:stretch>
            <a:fillRect/>
          </a:stretch>
        </p:blipFill>
        <p:spPr bwMode="auto">
          <a:xfrm>
            <a:off x="6257925" y="0"/>
            <a:ext cx="2886075" cy="1798044"/>
          </a:xfrm>
          <a:prstGeom prst="rect">
            <a:avLst/>
          </a:prstGeom>
          <a:noFill/>
        </p:spPr>
      </p:pic>
      <p:pic>
        <p:nvPicPr>
          <p:cNvPr id="5" name="Picture 2" descr="C:\Documents and Settings\vevasquez\Local Settings\Temporary Internet Files\Content.IE5\ZVF8W4SE\MPj04331600000[1].jpg"/>
          <p:cNvPicPr>
            <a:picLocks noChangeAspect="1" noChangeArrowheads="1"/>
          </p:cNvPicPr>
          <p:nvPr/>
        </p:nvPicPr>
        <p:blipFill>
          <a:blip r:embed="rId3" cstate="print"/>
          <a:srcRect/>
          <a:stretch>
            <a:fillRect/>
          </a:stretch>
        </p:blipFill>
        <p:spPr bwMode="auto">
          <a:xfrm>
            <a:off x="4495800" y="5486400"/>
            <a:ext cx="914400" cy="91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nodeType="clickEffect">
                                  <p:stCondLst>
                                    <p:cond delay="0"/>
                                  </p:stCondLst>
                                  <p:childTnLst>
                                    <p:set>
                                      <p:cBhvr>
                                        <p:cTn id="13" dur="1" fill="hold">
                                          <p:stCondLst>
                                            <p:cond delay="0"/>
                                          </p:stCondLst>
                                        </p:cTn>
                                        <p:tgtEl>
                                          <p:spTgt spid="5122"/>
                                        </p:tgtEl>
                                        <p:attrNameLst>
                                          <p:attrName>style.visibility</p:attrName>
                                        </p:attrNameLst>
                                      </p:cBhvr>
                                      <p:to>
                                        <p:strVal val="visible"/>
                                      </p:to>
                                    </p:set>
                                    <p:animEffect transition="in" filter="strips(downLeft)">
                                      <p:cBhvr>
                                        <p:cTn id="14" dur="500"/>
                                        <p:tgtEl>
                                          <p:spTgt spid="5122"/>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down)">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Task</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sz="4400" dirty="0" smtClean="0"/>
              <a:t>Pick any item in your possession</a:t>
            </a:r>
          </a:p>
          <a:p>
            <a:pPr marL="514350" indent="-514350">
              <a:buFont typeface="+mj-lt"/>
              <a:buAutoNum type="arabicPeriod"/>
            </a:pPr>
            <a:r>
              <a:rPr lang="en-US" sz="4400" dirty="0" smtClean="0"/>
              <a:t>Write 15 sentences describing EVERY aspect of the item.</a:t>
            </a:r>
          </a:p>
          <a:p>
            <a:pPr marL="514350" indent="-514350">
              <a:buFont typeface="+mj-lt"/>
              <a:buAutoNum type="arabicPeriod"/>
            </a:pPr>
            <a:r>
              <a:rPr lang="en-US" sz="4400" dirty="0" smtClean="0"/>
              <a:t>Remember to consider all 5 of your senses.</a:t>
            </a:r>
          </a:p>
          <a:p>
            <a:pPr algn="ctr">
              <a:buNone/>
            </a:pPr>
            <a:r>
              <a:rPr lang="en-US" dirty="0" smtClean="0"/>
              <a:t>BE PREARED TO SHARE.</a:t>
            </a:r>
          </a:p>
          <a:p>
            <a:endParaRPr lang="en-US" dirty="0"/>
          </a:p>
        </p:txBody>
      </p:sp>
      <p:pic>
        <p:nvPicPr>
          <p:cNvPr id="9218" name="Picture 2" descr="C:\Documents and Settings\vevasquez\Local Settings\Temporary Internet Files\Content.IE5\GKMB8A00\MCj04404280000[1].wmf"/>
          <p:cNvPicPr>
            <a:picLocks noChangeAspect="1" noChangeArrowheads="1"/>
          </p:cNvPicPr>
          <p:nvPr/>
        </p:nvPicPr>
        <p:blipFill>
          <a:blip r:embed="rId2" cstate="print"/>
          <a:srcRect/>
          <a:stretch>
            <a:fillRect/>
          </a:stretch>
        </p:blipFill>
        <p:spPr bwMode="auto">
          <a:xfrm>
            <a:off x="6096000" y="0"/>
            <a:ext cx="1736725" cy="1828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9218"/>
                                        </p:tgtEl>
                                        <p:attrNameLst>
                                          <p:attrName>style.visibility</p:attrName>
                                        </p:attrNameLst>
                                      </p:cBhvr>
                                      <p:to>
                                        <p:strVal val="visible"/>
                                      </p:to>
                                    </p:set>
                                    <p:anim calcmode="lin" valueType="num">
                                      <p:cBhvr>
                                        <p:cTn id="15" dur="500" decel="50000" fill="hold">
                                          <p:stCondLst>
                                            <p:cond delay="0"/>
                                          </p:stCondLst>
                                        </p:cTn>
                                        <p:tgtEl>
                                          <p:spTgt spid="9218"/>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9218"/>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9218"/>
                                        </p:tgtEl>
                                        <p:attrNameLst>
                                          <p:attrName>ppt_w</p:attrName>
                                        </p:attrNameLst>
                                      </p:cBhvr>
                                      <p:tavLst>
                                        <p:tav tm="0">
                                          <p:val>
                                            <p:strVal val="#ppt_w*.05"/>
                                          </p:val>
                                        </p:tav>
                                        <p:tav tm="100000">
                                          <p:val>
                                            <p:strVal val="#ppt_w"/>
                                          </p:val>
                                        </p:tav>
                                      </p:tavLst>
                                    </p:anim>
                                    <p:anim calcmode="lin" valueType="num">
                                      <p:cBhvr>
                                        <p:cTn id="18" dur="1000" fill="hold"/>
                                        <p:tgtEl>
                                          <p:spTgt spid="9218"/>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9218"/>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9218"/>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9218"/>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921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wipe(down)">
                                      <p:cBhvr>
                                        <p:cTn id="27" dur="5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7" presetClass="entr" presetSubtype="0" fill="hold" nodeType="clickEffect">
                                  <p:stCondLst>
                                    <p:cond delay="0"/>
                                  </p:stCondLst>
                                  <p:iterate type="lt">
                                    <p:tmPct val="50000"/>
                                  </p:iterate>
                                  <p:childTnLst>
                                    <p:set>
                                      <p:cBhvr>
                                        <p:cTn id="31"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32"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34" dur="80"/>
                                        <p:tgtEl>
                                          <p:spTgt spid="3">
                                            <p:txEl>
                                              <p:pRg st="1" end="1"/>
                                            </p:txEl>
                                          </p:spTgt>
                                        </p:tgtEl>
                                        <p:attrNameLst>
                                          <p:attrName>fill.type</p:attrName>
                                        </p:attrNameLst>
                                      </p:cBhvr>
                                      <p:to>
                                        <p:strVal val="solid"/>
                                      </p:to>
                                    </p:se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nodeType="click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 calcmode="lin" valueType="num">
                                      <p:cBhvr>
                                        <p:cTn id="3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42" dur="500"/>
                                        <p:tgtEl>
                                          <p:spTgt spid="3">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0" presetClass="entr" presetSubtype="0" fill="hold" nodeType="clickEffect">
                                  <p:stCondLst>
                                    <p:cond delay="0"/>
                                  </p:stCondLst>
                                  <p:iterate type="lt">
                                    <p:tmPct val="10000"/>
                                  </p:iterate>
                                  <p:childTnLst>
                                    <p:set>
                                      <p:cBhvr>
                                        <p:cTn id="46" dur="1" fill="hold">
                                          <p:stCondLst>
                                            <p:cond delay="0"/>
                                          </p:stCondLst>
                                        </p:cTn>
                                        <p:tgtEl>
                                          <p:spTgt spid="3">
                                            <p:txEl>
                                              <p:pRg st="3" end="3"/>
                                            </p:txEl>
                                          </p:spTgt>
                                        </p:tgtEl>
                                        <p:attrNameLst>
                                          <p:attrName>style.visibility</p:attrName>
                                        </p:attrNameLst>
                                      </p:cBhvr>
                                      <p:to>
                                        <p:strVal val="visible"/>
                                      </p:to>
                                    </p:set>
                                    <p:animEffect transition="in" filter="fade">
                                      <p:cBhvr>
                                        <p:cTn id="47" dur="1000"/>
                                        <p:tgtEl>
                                          <p:spTgt spid="3">
                                            <p:txEl>
                                              <p:pRg st="3" end="3"/>
                                            </p:txEl>
                                          </p:spTgt>
                                        </p:tgtEl>
                                      </p:cBhvr>
                                    </p:animEffect>
                                    <p:anim calcmode="lin" valueType="num">
                                      <p:cBhvr>
                                        <p:cTn id="48" dur="10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49"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Documents and Settings\vevasquez\Local Settings\Temporary Internet Files\Content.IE5\GKMB8A00\MPj04394810000[1].jpg"/>
          <p:cNvPicPr>
            <a:picLocks noChangeAspect="1" noChangeArrowheads="1"/>
          </p:cNvPicPr>
          <p:nvPr/>
        </p:nvPicPr>
        <p:blipFill>
          <a:blip r:embed="rId2" cstate="print"/>
          <a:srcRect/>
          <a:stretch>
            <a:fillRect/>
          </a:stretch>
        </p:blipFill>
        <p:spPr bwMode="auto">
          <a:xfrm>
            <a:off x="-564163" y="0"/>
            <a:ext cx="10272326" cy="6858000"/>
          </a:xfrm>
          <a:prstGeom prst="rect">
            <a:avLst/>
          </a:prstGeom>
          <a:noFill/>
        </p:spPr>
      </p:pic>
      <p:sp>
        <p:nvSpPr>
          <p:cNvPr id="2" name="Title 1"/>
          <p:cNvSpPr>
            <a:spLocks noGrp="1"/>
          </p:cNvSpPr>
          <p:nvPr>
            <p:ph type="title"/>
          </p:nvPr>
        </p:nvSpPr>
        <p:spPr>
          <a:xfrm>
            <a:off x="457200" y="274638"/>
            <a:ext cx="6629400" cy="1143000"/>
          </a:xfrm>
        </p:spPr>
        <p:txBody>
          <a:bodyPr/>
          <a:lstStyle/>
          <a:p>
            <a:r>
              <a:rPr lang="en-US" dirty="0" smtClean="0"/>
              <a:t>Smiley Face Tricks</a:t>
            </a:r>
            <a:endParaRPr lang="en-US" dirty="0"/>
          </a:p>
        </p:txBody>
      </p:sp>
      <p:sp>
        <p:nvSpPr>
          <p:cNvPr id="3" name="Content Placeholder 2"/>
          <p:cNvSpPr>
            <a:spLocks noGrp="1"/>
          </p:cNvSpPr>
          <p:nvPr>
            <p:ph idx="1"/>
          </p:nvPr>
        </p:nvSpPr>
        <p:spPr>
          <a:xfrm>
            <a:off x="457200" y="1600200"/>
            <a:ext cx="6248400" cy="4525963"/>
          </a:xfrm>
        </p:spPr>
        <p:txBody>
          <a:bodyPr>
            <a:normAutofit/>
          </a:bodyPr>
          <a:lstStyle/>
          <a:p>
            <a:pPr algn="ctr">
              <a:buNone/>
            </a:pPr>
            <a:r>
              <a:rPr lang="en-US" sz="8000" dirty="0" smtClean="0"/>
              <a:t>Repetition For Effect</a:t>
            </a:r>
            <a:endParaRPr lang="en-US" sz="8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Documents and Settings\vevasquez\Local Settings\Temporary Internet Files\Content.IE5\ZVF8W4SE\MCj04352460000[1].png"/>
          <p:cNvPicPr>
            <a:picLocks noChangeAspect="1" noChangeArrowheads="1"/>
          </p:cNvPicPr>
          <p:nvPr/>
        </p:nvPicPr>
        <p:blipFill>
          <a:blip r:embed="rId2" cstate="print"/>
          <a:srcRect/>
          <a:stretch>
            <a:fillRect/>
          </a:stretch>
        </p:blipFill>
        <p:spPr bwMode="auto">
          <a:xfrm>
            <a:off x="0" y="-228600"/>
            <a:ext cx="9144000" cy="2476500"/>
          </a:xfrm>
          <a:prstGeom prst="rect">
            <a:avLst/>
          </a:prstGeom>
          <a:noFill/>
        </p:spPr>
      </p:pic>
      <p:sp>
        <p:nvSpPr>
          <p:cNvPr id="2" name="Title 1"/>
          <p:cNvSpPr>
            <a:spLocks noGrp="1"/>
          </p:cNvSpPr>
          <p:nvPr>
            <p:ph type="title"/>
          </p:nvPr>
        </p:nvSpPr>
        <p:spPr/>
        <p:txBody>
          <a:bodyPr/>
          <a:lstStyle/>
          <a:p>
            <a:r>
              <a:rPr lang="en-US" dirty="0" smtClean="0">
                <a:solidFill>
                  <a:srgbClr val="FF0000"/>
                </a:solidFill>
              </a:rPr>
              <a:t>Repetition For Effect</a:t>
            </a:r>
            <a:endParaRPr lang="en-US" dirty="0">
              <a:solidFill>
                <a:srgbClr val="FF0000"/>
              </a:solidFill>
            </a:endParaRPr>
          </a:p>
        </p:txBody>
      </p:sp>
      <p:sp>
        <p:nvSpPr>
          <p:cNvPr id="3" name="Content Placeholder 2"/>
          <p:cNvSpPr>
            <a:spLocks noGrp="1"/>
          </p:cNvSpPr>
          <p:nvPr>
            <p:ph idx="1"/>
          </p:nvPr>
        </p:nvSpPr>
        <p:spPr>
          <a:xfrm>
            <a:off x="457200" y="2514600"/>
            <a:ext cx="8229600" cy="3611563"/>
          </a:xfrm>
        </p:spPr>
        <p:txBody>
          <a:bodyPr>
            <a:normAutofit/>
          </a:bodyPr>
          <a:lstStyle/>
          <a:p>
            <a:r>
              <a:rPr lang="en-US" sz="4400" dirty="0" smtClean="0">
                <a:solidFill>
                  <a:srgbClr val="FF0000"/>
                </a:solidFill>
              </a:rPr>
              <a:t>Repeating specifically chosen words or phrases to make a point</a:t>
            </a:r>
          </a:p>
          <a:p>
            <a:r>
              <a:rPr lang="en-US" sz="4400" dirty="0" smtClean="0">
                <a:solidFill>
                  <a:srgbClr val="FF0000"/>
                </a:solidFill>
              </a:rPr>
              <a:t>To stress certain ideas for the readers</a:t>
            </a:r>
            <a:endParaRPr lang="en-US" sz="4400" dirty="0">
              <a:solidFill>
                <a:srgbClr val="FF0000"/>
              </a:solidFill>
            </a:endParaRPr>
          </a:p>
        </p:txBody>
      </p:sp>
      <p:pic>
        <p:nvPicPr>
          <p:cNvPr id="5122" name="Picture 2" descr="C:\Documents and Settings\rjames\Local Settings\Temporary Internet Files\Content.IE5\9TZJ420R\MC900423171[1].wmf"/>
          <p:cNvPicPr>
            <a:picLocks noChangeAspect="1" noChangeArrowheads="1"/>
          </p:cNvPicPr>
          <p:nvPr/>
        </p:nvPicPr>
        <p:blipFill>
          <a:blip r:embed="rId3" cstate="print"/>
          <a:srcRect/>
          <a:stretch>
            <a:fillRect/>
          </a:stretch>
        </p:blipFill>
        <p:spPr bwMode="auto">
          <a:xfrm>
            <a:off x="6553200" y="4724400"/>
            <a:ext cx="1827886" cy="182788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1" presetClass="entr" presetSubtype="0" fill="hold" nodeType="clickEffect">
                                  <p:stCondLst>
                                    <p:cond delay="0"/>
                                  </p:stCondLst>
                                  <p:childTnLst>
                                    <p:set>
                                      <p:cBhvr>
                                        <p:cTn id="27" dur="1" fill="hold">
                                          <p:stCondLst>
                                            <p:cond delay="0"/>
                                          </p:stCondLst>
                                        </p:cTn>
                                        <p:tgtEl>
                                          <p:spTgt spid="5122"/>
                                        </p:tgtEl>
                                        <p:attrNameLst>
                                          <p:attrName>style.visibility</p:attrName>
                                        </p:attrNameLst>
                                      </p:cBhvr>
                                      <p:to>
                                        <p:strVal val="visible"/>
                                      </p:to>
                                    </p:set>
                                    <p:animEffect transition="in" filter="fade">
                                      <p:cBhvr>
                                        <p:cTn id="28" dur="770" decel="100000"/>
                                        <p:tgtEl>
                                          <p:spTgt spid="5122"/>
                                        </p:tgtEl>
                                      </p:cBhvr>
                                    </p:animEffect>
                                    <p:animScale>
                                      <p:cBhvr>
                                        <p:cTn id="29" dur="770" decel="100000"/>
                                        <p:tgtEl>
                                          <p:spTgt spid="5122"/>
                                        </p:tgtEl>
                                      </p:cBhvr>
                                      <p:from x="10000" y="10000"/>
                                      <p:to x="200000" y="450000"/>
                                    </p:animScale>
                                    <p:animScale>
                                      <p:cBhvr>
                                        <p:cTn id="30" dur="1230" accel="100000" fill="hold">
                                          <p:stCondLst>
                                            <p:cond delay="770"/>
                                          </p:stCondLst>
                                        </p:cTn>
                                        <p:tgtEl>
                                          <p:spTgt spid="5122"/>
                                        </p:tgtEl>
                                      </p:cBhvr>
                                      <p:from x="200000" y="450000"/>
                                      <p:to x="100000" y="100000"/>
                                    </p:animScale>
                                    <p:set>
                                      <p:cBhvr>
                                        <p:cTn id="31" dur="770" fill="hold"/>
                                        <p:tgtEl>
                                          <p:spTgt spid="5122"/>
                                        </p:tgtEl>
                                        <p:attrNameLst>
                                          <p:attrName>ppt_x</p:attrName>
                                        </p:attrNameLst>
                                      </p:cBhvr>
                                      <p:to>
                                        <p:strVal val="(0.5)"/>
                                      </p:to>
                                    </p:set>
                                    <p:anim from="(0.5)" to="(#ppt_x)" calcmode="lin" valueType="num">
                                      <p:cBhvr>
                                        <p:cTn id="32" dur="1230" accel="100000" fill="hold">
                                          <p:stCondLst>
                                            <p:cond delay="770"/>
                                          </p:stCondLst>
                                        </p:cTn>
                                        <p:tgtEl>
                                          <p:spTgt spid="5122"/>
                                        </p:tgtEl>
                                        <p:attrNameLst>
                                          <p:attrName>ppt_x</p:attrName>
                                        </p:attrNameLst>
                                      </p:cBhvr>
                                    </p:anim>
                                    <p:set>
                                      <p:cBhvr>
                                        <p:cTn id="33" dur="770" fill="hold"/>
                                        <p:tgtEl>
                                          <p:spTgt spid="5122"/>
                                        </p:tgtEl>
                                        <p:attrNameLst>
                                          <p:attrName>ppt_y</p:attrName>
                                        </p:attrNameLst>
                                      </p:cBhvr>
                                      <p:to>
                                        <p:strVal val="(#ppt_y+0.4)"/>
                                      </p:to>
                                    </p:set>
                                    <p:anim from="(#ppt_y+0.4)" to="(#ppt_y)" calcmode="lin" valueType="num">
                                      <p:cBhvr>
                                        <p:cTn id="34" dur="1230" accel="100000" fill="hold">
                                          <p:stCondLst>
                                            <p:cond delay="770"/>
                                          </p:stCondLst>
                                        </p:cTn>
                                        <p:tgtEl>
                                          <p:spTgt spid="512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Documents and Settings\rjames\Local Settings\Temporary Internet Files\Content.IE5\91H7MN1O\MPj04424640000[1].jpg"/>
          <p:cNvPicPr>
            <a:picLocks noChangeAspect="1" noChangeArrowheads="1"/>
          </p:cNvPicPr>
          <p:nvPr/>
        </p:nvPicPr>
        <p:blipFill>
          <a:blip r:embed="rId2" cstate="print"/>
          <a:srcRect/>
          <a:stretch>
            <a:fillRect/>
          </a:stretch>
        </p:blipFill>
        <p:spPr bwMode="auto">
          <a:xfrm>
            <a:off x="5943600" y="0"/>
            <a:ext cx="3200400" cy="2175510"/>
          </a:xfrm>
          <a:prstGeom prst="rect">
            <a:avLst/>
          </a:prstGeom>
          <a:noFill/>
        </p:spPr>
      </p:pic>
      <p:sp>
        <p:nvSpPr>
          <p:cNvPr id="2" name="Title 1"/>
          <p:cNvSpPr>
            <a:spLocks noGrp="1"/>
          </p:cNvSpPr>
          <p:nvPr>
            <p:ph type="title"/>
          </p:nvPr>
        </p:nvSpPr>
        <p:spPr/>
        <p:txBody>
          <a:bodyPr/>
          <a:lstStyle/>
          <a:p>
            <a:pPr algn="l"/>
            <a:r>
              <a:rPr lang="en-US" dirty="0" smtClean="0"/>
              <a:t>Repetition For Effect</a:t>
            </a:r>
            <a:endParaRPr lang="en-US" dirty="0"/>
          </a:p>
        </p:txBody>
      </p:sp>
      <p:sp>
        <p:nvSpPr>
          <p:cNvPr id="3" name="Content Placeholder 2"/>
          <p:cNvSpPr>
            <a:spLocks noGrp="1"/>
          </p:cNvSpPr>
          <p:nvPr>
            <p:ph idx="1"/>
          </p:nvPr>
        </p:nvSpPr>
        <p:spPr/>
        <p:txBody>
          <a:bodyPr>
            <a:normAutofit/>
          </a:bodyPr>
          <a:lstStyle/>
          <a:p>
            <a:pPr>
              <a:buNone/>
            </a:pPr>
            <a:r>
              <a:rPr lang="en-US" dirty="0" smtClean="0">
                <a:solidFill>
                  <a:srgbClr val="FF0000"/>
                </a:solidFill>
              </a:rPr>
              <a:t>Example 1: </a:t>
            </a:r>
          </a:p>
          <a:p>
            <a:pPr>
              <a:buNone/>
            </a:pPr>
            <a:r>
              <a:rPr lang="en-US" dirty="0" smtClean="0">
                <a:solidFill>
                  <a:srgbClr val="FF0000"/>
                </a:solidFill>
              </a:rPr>
              <a:t>“He wrote that at </a:t>
            </a:r>
            <a:r>
              <a:rPr lang="en-US" u="sng" dirty="0" smtClean="0">
                <a:solidFill>
                  <a:srgbClr val="FF0000"/>
                </a:solidFill>
              </a:rPr>
              <a:t>Ellis Island </a:t>
            </a:r>
            <a:r>
              <a:rPr lang="en-US" dirty="0" smtClean="0">
                <a:solidFill>
                  <a:srgbClr val="FF0000"/>
                </a:solidFill>
              </a:rPr>
              <a:t>you are neither in nor out of America. </a:t>
            </a:r>
            <a:r>
              <a:rPr lang="en-US" u="sng" dirty="0" smtClean="0">
                <a:solidFill>
                  <a:srgbClr val="FF0000"/>
                </a:solidFill>
              </a:rPr>
              <a:t>Ellis Island </a:t>
            </a:r>
            <a:r>
              <a:rPr lang="en-US" dirty="0" smtClean="0">
                <a:solidFill>
                  <a:srgbClr val="FF0000"/>
                </a:solidFill>
              </a:rPr>
              <a:t>is a line separating my future from my past. Until I cross that line, I am </a:t>
            </a:r>
            <a:r>
              <a:rPr lang="en-US" u="sng" dirty="0" smtClean="0">
                <a:solidFill>
                  <a:srgbClr val="FF0000"/>
                </a:solidFill>
              </a:rPr>
              <a:t>still</a:t>
            </a:r>
            <a:r>
              <a:rPr lang="en-US" dirty="0" smtClean="0">
                <a:solidFill>
                  <a:srgbClr val="FF0000"/>
                </a:solidFill>
              </a:rPr>
              <a:t> homeless, </a:t>
            </a:r>
            <a:r>
              <a:rPr lang="en-US" u="sng" dirty="0" smtClean="0">
                <a:solidFill>
                  <a:srgbClr val="FF0000"/>
                </a:solidFill>
              </a:rPr>
              <a:t>still</a:t>
            </a:r>
            <a:r>
              <a:rPr lang="en-US" dirty="0" smtClean="0">
                <a:solidFill>
                  <a:srgbClr val="FF0000"/>
                </a:solidFill>
              </a:rPr>
              <a:t> an immigrant. Once I leave </a:t>
            </a:r>
            <a:r>
              <a:rPr lang="en-US" u="sng" dirty="0" smtClean="0">
                <a:solidFill>
                  <a:srgbClr val="FF0000"/>
                </a:solidFill>
              </a:rPr>
              <a:t>Ellis Island</a:t>
            </a:r>
            <a:r>
              <a:rPr lang="en-US" dirty="0" smtClean="0">
                <a:solidFill>
                  <a:srgbClr val="FF0000"/>
                </a:solidFill>
              </a:rPr>
              <a:t>, though, I will truly be in America.” P. 57 </a:t>
            </a:r>
            <a:r>
              <a:rPr lang="en-US" i="1" dirty="0" smtClean="0">
                <a:solidFill>
                  <a:srgbClr val="FF0000"/>
                </a:solidFill>
              </a:rPr>
              <a:t>Letters from </a:t>
            </a:r>
            <a:r>
              <a:rPr lang="en-US" i="1" dirty="0" err="1" smtClean="0">
                <a:solidFill>
                  <a:srgbClr val="FF0000"/>
                </a:solidFill>
              </a:rPr>
              <a:t>Rifka</a:t>
            </a:r>
            <a:endParaRPr lang="en-US" dirty="0" smtClean="0">
              <a:solidFill>
                <a:srgbClr val="FF0000"/>
              </a:solidFill>
            </a:endParaRPr>
          </a:p>
        </p:txBody>
      </p:sp>
      <p:pic>
        <p:nvPicPr>
          <p:cNvPr id="5" name="Picture 2" descr="C:\Documents and Settings\vevasquez\Local Settings\Temporary Internet Files\Content.IE5\ZVF8W4SE\MPj04331600000[1].jpg"/>
          <p:cNvPicPr>
            <a:picLocks noChangeAspect="1" noChangeArrowheads="1"/>
          </p:cNvPicPr>
          <p:nvPr/>
        </p:nvPicPr>
        <p:blipFill>
          <a:blip r:embed="rId3" cstate="print"/>
          <a:srcRect/>
          <a:stretch>
            <a:fillRect/>
          </a:stretch>
        </p:blipFill>
        <p:spPr bwMode="auto">
          <a:xfrm>
            <a:off x="1981200" y="5181600"/>
            <a:ext cx="914400" cy="91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0" presetClass="entr" presetSubtype="0" fill="hold" grpId="1" nodeType="clickEffect">
                                  <p:stCondLst>
                                    <p:cond delay="0"/>
                                  </p:stCondLst>
                                  <p:iterate type="lt">
                                    <p:tmPct val="10000"/>
                                  </p:iterate>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1"/>
                                          </p:val>
                                        </p:tav>
                                        <p:tav tm="100000">
                                          <p:val>
                                            <p:strVal val="#ppt_x"/>
                                          </p:val>
                                        </p:tav>
                                      </p:tavLst>
                                    </p:anim>
                                    <p:anim calcmode="lin" valueType="num">
                                      <p:cBhvr>
                                        <p:cTn id="20"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4099"/>
                                        </p:tgtEl>
                                        <p:attrNameLst>
                                          <p:attrName>style.visibility</p:attrName>
                                        </p:attrNameLst>
                                      </p:cBhvr>
                                      <p:to>
                                        <p:strVal val="visible"/>
                                      </p:to>
                                    </p:set>
                                    <p:anim calcmode="lin" valueType="num">
                                      <p:cBhvr>
                                        <p:cTn id="25" dur="500" fill="hold"/>
                                        <p:tgtEl>
                                          <p:spTgt spid="4099"/>
                                        </p:tgtEl>
                                        <p:attrNameLst>
                                          <p:attrName>ppt_w</p:attrName>
                                        </p:attrNameLst>
                                      </p:cBhvr>
                                      <p:tavLst>
                                        <p:tav tm="0">
                                          <p:val>
                                            <p:fltVal val="0"/>
                                          </p:val>
                                        </p:tav>
                                        <p:tav tm="100000">
                                          <p:val>
                                            <p:strVal val="#ppt_w"/>
                                          </p:val>
                                        </p:tav>
                                      </p:tavLst>
                                    </p:anim>
                                    <p:anim calcmode="lin" valueType="num">
                                      <p:cBhvr>
                                        <p:cTn id="26" dur="500" fill="hold"/>
                                        <p:tgtEl>
                                          <p:spTgt spid="4099"/>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 calcmode="lin" valueType="num">
                                      <p:cBhvr>
                                        <p:cTn id="31"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0" end="0"/>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wipe(down)">
                                      <p:cBhvr>
                                        <p:cTn id="43" dur="500"/>
                                        <p:tgtEl>
                                          <p:spTgt spid="3">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down)">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Repetition For Effect</a:t>
            </a:r>
            <a:endParaRPr lang="en-US" dirty="0"/>
          </a:p>
        </p:txBody>
      </p:sp>
      <p:sp>
        <p:nvSpPr>
          <p:cNvPr id="3" name="Content Placeholder 2"/>
          <p:cNvSpPr>
            <a:spLocks noGrp="1"/>
          </p:cNvSpPr>
          <p:nvPr>
            <p:ph idx="1"/>
          </p:nvPr>
        </p:nvSpPr>
        <p:spPr/>
        <p:txBody>
          <a:bodyPr/>
          <a:lstStyle/>
          <a:p>
            <a:r>
              <a:rPr lang="en-US" dirty="0" smtClean="0">
                <a:solidFill>
                  <a:srgbClr val="FF0000"/>
                </a:solidFill>
              </a:rPr>
              <a:t>Example 2:</a:t>
            </a:r>
          </a:p>
          <a:p>
            <a:endParaRPr lang="en-US" dirty="0" smtClean="0"/>
          </a:p>
          <a:p>
            <a:r>
              <a:rPr lang="en-US" dirty="0" smtClean="0">
                <a:solidFill>
                  <a:srgbClr val="FF0000"/>
                </a:solidFill>
              </a:rPr>
              <a:t>“While I was shopping with the lady from the HIAS that first week, I saw </a:t>
            </a:r>
            <a:r>
              <a:rPr lang="en-US" u="sng" dirty="0" smtClean="0">
                <a:solidFill>
                  <a:srgbClr val="FF0000"/>
                </a:solidFill>
              </a:rPr>
              <a:t>a hat </a:t>
            </a:r>
            <a:r>
              <a:rPr lang="en-US" dirty="0" smtClean="0">
                <a:solidFill>
                  <a:srgbClr val="FF0000"/>
                </a:solidFill>
              </a:rPr>
              <a:t>that I wanted, </a:t>
            </a:r>
            <a:r>
              <a:rPr lang="en-US" u="sng" dirty="0" smtClean="0">
                <a:solidFill>
                  <a:srgbClr val="FF0000"/>
                </a:solidFill>
              </a:rPr>
              <a:t>a hat </a:t>
            </a:r>
            <a:r>
              <a:rPr lang="en-US" dirty="0" smtClean="0">
                <a:solidFill>
                  <a:srgbClr val="FF0000"/>
                </a:solidFill>
              </a:rPr>
              <a:t>that would cover my baldness. I thought if I only owned such </a:t>
            </a:r>
            <a:r>
              <a:rPr lang="en-US" u="sng" dirty="0" smtClean="0">
                <a:solidFill>
                  <a:srgbClr val="FF0000"/>
                </a:solidFill>
              </a:rPr>
              <a:t>a hat</a:t>
            </a:r>
            <a:r>
              <a:rPr lang="en-US" dirty="0" smtClean="0">
                <a:solidFill>
                  <a:srgbClr val="FF0000"/>
                </a:solidFill>
              </a:rPr>
              <a:t>, it would not matter so much that I was bald… but I did not have the money.” P. 45 </a:t>
            </a:r>
            <a:r>
              <a:rPr lang="en-US" i="1" dirty="0" smtClean="0">
                <a:solidFill>
                  <a:srgbClr val="FF0000"/>
                </a:solidFill>
              </a:rPr>
              <a:t>Letters from </a:t>
            </a:r>
            <a:r>
              <a:rPr lang="en-US" i="1" dirty="0" err="1" smtClean="0">
                <a:solidFill>
                  <a:srgbClr val="FF0000"/>
                </a:solidFill>
              </a:rPr>
              <a:t>Rifka</a:t>
            </a:r>
            <a:endParaRPr lang="en-US" dirty="0">
              <a:solidFill>
                <a:srgbClr val="FF0000"/>
              </a:solidFill>
            </a:endParaRPr>
          </a:p>
        </p:txBody>
      </p:sp>
      <p:pic>
        <p:nvPicPr>
          <p:cNvPr id="3074" name="Picture 2" descr="C:\Documents and Settings\rjames\Local Settings\Temporary Internet Files\Content.IE5\YG0WHAGB\MPj04421890000[1].jpg"/>
          <p:cNvPicPr>
            <a:picLocks noChangeAspect="1" noChangeArrowheads="1"/>
          </p:cNvPicPr>
          <p:nvPr/>
        </p:nvPicPr>
        <p:blipFill>
          <a:blip r:embed="rId2" cstate="print"/>
          <a:srcRect/>
          <a:stretch>
            <a:fillRect/>
          </a:stretch>
        </p:blipFill>
        <p:spPr bwMode="auto">
          <a:xfrm>
            <a:off x="7245723" y="0"/>
            <a:ext cx="1898277" cy="2855815"/>
          </a:xfrm>
          <a:prstGeom prst="rect">
            <a:avLst/>
          </a:prstGeom>
          <a:noFill/>
        </p:spPr>
      </p:pic>
      <p:pic>
        <p:nvPicPr>
          <p:cNvPr id="5" name="Picture 2" descr="C:\Documents and Settings\vevasquez\Local Settings\Temporary Internet Files\Content.IE5\ZVF8W4SE\MPj04331600000[1].jpg"/>
          <p:cNvPicPr>
            <a:picLocks noChangeAspect="1" noChangeArrowheads="1"/>
          </p:cNvPicPr>
          <p:nvPr/>
        </p:nvPicPr>
        <p:blipFill>
          <a:blip r:embed="rId3" cstate="print"/>
          <a:srcRect/>
          <a:stretch>
            <a:fillRect/>
          </a:stretch>
        </p:blipFill>
        <p:spPr bwMode="auto">
          <a:xfrm>
            <a:off x="6934200" y="5181600"/>
            <a:ext cx="914400" cy="91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3074"/>
                                        </p:tgtEl>
                                        <p:attrNameLst>
                                          <p:attrName>style.visibility</p:attrName>
                                        </p:attrNameLst>
                                      </p:cBhvr>
                                      <p:to>
                                        <p:strVal val="visible"/>
                                      </p:to>
                                    </p:set>
                                    <p:animEffect transition="in" filter="wipe(down)">
                                      <p:cBhvr>
                                        <p:cTn id="18" dur="500"/>
                                        <p:tgtEl>
                                          <p:spTgt spid="3074"/>
                                        </p:tgtEl>
                                      </p:cBhvr>
                                    </p:animEffect>
                                  </p:childTnLst>
                                </p:cTn>
                              </p:par>
                            </p:childTnLst>
                          </p:cTn>
                        </p:par>
                      </p:childTnLst>
                    </p:cTn>
                  </p:par>
                  <p:par>
                    <p:cTn id="19" fill="hold">
                      <p:stCondLst>
                        <p:cond delay="indefinite"/>
                      </p:stCondLst>
                      <p:childTnLst>
                        <p:par>
                          <p:cTn id="20" fill="hold">
                            <p:stCondLst>
                              <p:cond delay="0"/>
                            </p:stCondLst>
                            <p:childTnLst>
                              <p:par>
                                <p:cTn id="21" presetID="27" presetClass="entr" presetSubtype="0" fill="hold" nodeType="clickEffect">
                                  <p:stCondLst>
                                    <p:cond delay="0"/>
                                  </p:stCondLst>
                                  <p:iterate type="lt">
                                    <p:tmPct val="50000"/>
                                  </p:iterate>
                                  <p:childTnLst>
                                    <p:set>
                                      <p:cBhvr>
                                        <p:cTn id="22"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23"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25" dur="80"/>
                                        <p:tgtEl>
                                          <p:spTgt spid="3">
                                            <p:txEl>
                                              <p:pRg st="0" end="0"/>
                                            </p:txEl>
                                          </p:spTgt>
                                        </p:tgtEl>
                                        <p:attrNameLst>
                                          <p:attrName>fill.type</p:attrName>
                                        </p:attrNameLst>
                                      </p:cBhvr>
                                      <p:to>
                                        <p:strVal val="solid"/>
                                      </p:to>
                                    </p:set>
                                  </p:childTnLst>
                                </p:cTn>
                              </p:par>
                            </p:childTnLst>
                          </p:cTn>
                        </p:par>
                      </p:childTnLst>
                    </p:cTn>
                  </p:par>
                  <p:par>
                    <p:cTn id="26" fill="hold">
                      <p:stCondLst>
                        <p:cond delay="indefinite"/>
                      </p:stCondLst>
                      <p:childTnLst>
                        <p:par>
                          <p:cTn id="27" fill="hold">
                            <p:stCondLst>
                              <p:cond delay="0"/>
                            </p:stCondLst>
                            <p:childTnLst>
                              <p:par>
                                <p:cTn id="28" presetID="49" presetClass="entr" presetSubtype="0" decel="100000" fill="hold"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p:cTn id="30"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2"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33" dur="500"/>
                                        <p:tgtEl>
                                          <p:spTgt spid="3">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down)">
                                      <p:cBhvr>
                                        <p:cTn id="3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3" descr="C:\Documents and Settings\vevasquez\Local Settings\Temporary Internet Files\Content.IE5\0CWI6OVD\MCj04404420000[1].wmf"/>
          <p:cNvPicPr>
            <a:picLocks noChangeAspect="1" noChangeArrowheads="1"/>
          </p:cNvPicPr>
          <p:nvPr/>
        </p:nvPicPr>
        <p:blipFill>
          <a:blip r:embed="rId2" cstate="print"/>
          <a:srcRect/>
          <a:stretch>
            <a:fillRect/>
          </a:stretch>
        </p:blipFill>
        <p:spPr bwMode="auto">
          <a:xfrm>
            <a:off x="1" y="914400"/>
            <a:ext cx="3476598" cy="4130675"/>
          </a:xfrm>
          <a:prstGeom prst="rect">
            <a:avLst/>
          </a:prstGeom>
          <a:noFill/>
        </p:spPr>
      </p:pic>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a:xfrm>
            <a:off x="3352800" y="2438400"/>
            <a:ext cx="5334000" cy="4114800"/>
          </a:xfrm>
        </p:spPr>
        <p:txBody>
          <a:bodyPr>
            <a:normAutofit fontScale="85000" lnSpcReduction="20000"/>
          </a:bodyPr>
          <a:lstStyle/>
          <a:p>
            <a:pPr>
              <a:buNone/>
            </a:pPr>
            <a:r>
              <a:rPr lang="en-US" sz="4000" dirty="0" smtClean="0"/>
              <a:t>Write 3 paragraphs about today.</a:t>
            </a:r>
          </a:p>
          <a:p>
            <a:pPr>
              <a:buNone/>
            </a:pPr>
            <a:r>
              <a:rPr lang="en-US" sz="4000" dirty="0" smtClean="0"/>
              <a:t>Think about what happened, at certain parts of the day.  Each paragraph should include at least 1 Repetition for Effect, giving you a total of AT LEAST 3 for this task.  </a:t>
            </a:r>
            <a:endParaRPr lang="en-US" sz="4000" dirty="0"/>
          </a:p>
        </p:txBody>
      </p:sp>
      <p:pic>
        <p:nvPicPr>
          <p:cNvPr id="14338" name="Picture 2" descr="C:\Documents and Settings\vevasquez\Local Settings\Temporary Internet Files\Content.IE5\ZVF8W4SE\MCj04352370000[1].png"/>
          <p:cNvPicPr>
            <a:picLocks noChangeAspect="1" noChangeArrowheads="1"/>
          </p:cNvPicPr>
          <p:nvPr/>
        </p:nvPicPr>
        <p:blipFill>
          <a:blip r:embed="rId3" cstate="print"/>
          <a:srcRect/>
          <a:stretch>
            <a:fillRect/>
          </a:stretch>
        </p:blipFill>
        <p:spPr bwMode="auto">
          <a:xfrm rot="6742588">
            <a:off x="6424428" y="895969"/>
            <a:ext cx="2180554" cy="1346698"/>
          </a:xfrm>
          <a:prstGeom prst="rect">
            <a:avLst/>
          </a:prstGeom>
          <a:noFill/>
        </p:spPr>
      </p:pic>
      <p:sp>
        <p:nvSpPr>
          <p:cNvPr id="5" name="TextBox 4"/>
          <p:cNvSpPr txBox="1"/>
          <p:nvPr/>
        </p:nvSpPr>
        <p:spPr>
          <a:xfrm rot="19814620">
            <a:off x="55719" y="1329425"/>
            <a:ext cx="2243381" cy="1169551"/>
          </a:xfrm>
          <a:prstGeom prst="rect">
            <a:avLst/>
          </a:prstGeom>
          <a:noFill/>
        </p:spPr>
        <p:txBody>
          <a:bodyPr wrap="square" rtlCol="0">
            <a:spAutoFit/>
          </a:bodyPr>
          <a:lstStyle/>
          <a:p>
            <a:r>
              <a:rPr lang="en-US" sz="1400" dirty="0" smtClean="0"/>
              <a:t>Make sure to put </a:t>
            </a:r>
          </a:p>
          <a:p>
            <a:r>
              <a:rPr lang="en-US" sz="1400" dirty="0" smtClean="0"/>
              <a:t> a smiley face</a:t>
            </a:r>
          </a:p>
          <a:p>
            <a:r>
              <a:rPr lang="en-US" sz="1400" dirty="0" smtClean="0"/>
              <a:t> next to each </a:t>
            </a:r>
          </a:p>
          <a:p>
            <a:r>
              <a:rPr lang="en-US" sz="1400" dirty="0" smtClean="0"/>
              <a:t>Repetition for </a:t>
            </a:r>
          </a:p>
          <a:p>
            <a:r>
              <a:rPr lang="en-US" sz="1400" dirty="0" smtClean="0"/>
              <a:t>Effect.</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5" presetClass="entr" presetSubtype="0" fill="hold" nodeType="clickEffect">
                                  <p:stCondLst>
                                    <p:cond delay="0"/>
                                  </p:stCondLst>
                                  <p:childTnLst>
                                    <p:set>
                                      <p:cBhvr>
                                        <p:cTn id="17" dur="1" fill="hold">
                                          <p:stCondLst>
                                            <p:cond delay="0"/>
                                          </p:stCondLst>
                                        </p:cTn>
                                        <p:tgtEl>
                                          <p:spTgt spid="14338"/>
                                        </p:tgtEl>
                                        <p:attrNameLst>
                                          <p:attrName>style.visibility</p:attrName>
                                        </p:attrNameLst>
                                      </p:cBhvr>
                                      <p:to>
                                        <p:strVal val="visible"/>
                                      </p:to>
                                    </p:set>
                                    <p:anim calcmode="lin" valueType="num">
                                      <p:cBhvr>
                                        <p:cTn id="18" dur="500" decel="50000" fill="hold">
                                          <p:stCondLst>
                                            <p:cond delay="0"/>
                                          </p:stCondLst>
                                        </p:cTn>
                                        <p:tgtEl>
                                          <p:spTgt spid="14338"/>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14338"/>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14338"/>
                                        </p:tgtEl>
                                        <p:attrNameLst>
                                          <p:attrName>ppt_w</p:attrName>
                                        </p:attrNameLst>
                                      </p:cBhvr>
                                      <p:tavLst>
                                        <p:tav tm="0">
                                          <p:val>
                                            <p:strVal val="#ppt_w*.05"/>
                                          </p:val>
                                        </p:tav>
                                        <p:tav tm="100000">
                                          <p:val>
                                            <p:strVal val="#ppt_w"/>
                                          </p:val>
                                        </p:tav>
                                      </p:tavLst>
                                    </p:anim>
                                    <p:anim calcmode="lin" valueType="num">
                                      <p:cBhvr>
                                        <p:cTn id="21" dur="1000" fill="hold"/>
                                        <p:tgtEl>
                                          <p:spTgt spid="14338"/>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14338"/>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14338"/>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14338"/>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1433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14339"/>
                                        </p:tgtEl>
                                        <p:attrNameLst>
                                          <p:attrName>style.visibility</p:attrName>
                                        </p:attrNameLst>
                                      </p:cBhvr>
                                      <p:to>
                                        <p:strVal val="visible"/>
                                      </p:to>
                                    </p:set>
                                    <p:animEffect transition="in" filter="wipe(down)">
                                      <p:cBhvr>
                                        <p:cTn id="30" dur="500"/>
                                        <p:tgtEl>
                                          <p:spTgt spid="14339"/>
                                        </p:tgtEl>
                                      </p:cBhvr>
                                    </p:animEffect>
                                  </p:childTnLst>
                                </p:cTn>
                              </p:par>
                            </p:childTnLst>
                          </p:cTn>
                        </p:par>
                      </p:childTnLst>
                    </p:cTn>
                  </p:par>
                  <p:par>
                    <p:cTn id="31" fill="hold">
                      <p:stCondLst>
                        <p:cond delay="indefinite"/>
                      </p:stCondLst>
                      <p:childTnLst>
                        <p:par>
                          <p:cTn id="32" fill="hold">
                            <p:stCondLst>
                              <p:cond delay="0"/>
                            </p:stCondLst>
                            <p:childTnLst>
                              <p:par>
                                <p:cTn id="33" presetID="39" presetClass="entr" presetSubtype="0" accel="100000" fill="hold"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 calcmode="lin" valueType="num">
                                      <p:cBhvr>
                                        <p:cTn id="35"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0" presetClass="entr" presetSubtype="0" fill="hold" nodeType="clickEffect">
                                  <p:stCondLst>
                                    <p:cond delay="0"/>
                                  </p:stCondLst>
                                  <p:iterate type="lt">
                                    <p:tmPct val="10000"/>
                                  </p:iterate>
                                  <p:childTnLst>
                                    <p:set>
                                      <p:cBhvr>
                                        <p:cTn id="42" dur="1" fill="hold">
                                          <p:stCondLst>
                                            <p:cond delay="0"/>
                                          </p:stCondLst>
                                        </p:cTn>
                                        <p:tgtEl>
                                          <p:spTgt spid="3">
                                            <p:txEl>
                                              <p:pRg st="1" end="1"/>
                                            </p:txEl>
                                          </p:spTgt>
                                        </p:tgtEl>
                                        <p:attrNameLst>
                                          <p:attrName>style.visibility</p:attrName>
                                        </p:attrNameLst>
                                      </p:cBhvr>
                                      <p:to>
                                        <p:strVal val="visible"/>
                                      </p:to>
                                    </p:set>
                                    <p:animEffect transition="in" filter="fade">
                                      <p:cBhvr>
                                        <p:cTn id="43" dur="1000"/>
                                        <p:tgtEl>
                                          <p:spTgt spid="3">
                                            <p:txEl>
                                              <p:pRg st="1" end="1"/>
                                            </p:txEl>
                                          </p:spTgt>
                                        </p:tgtEl>
                                      </p:cBhvr>
                                    </p:animEffect>
                                    <p:anim calcmode="lin" valueType="num">
                                      <p:cBhvr>
                                        <p:cTn id="44"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45"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6" presetClass="emph" presetSubtype="0" fill="hold" nodeType="clickEffect">
                                  <p:stCondLst>
                                    <p:cond delay="0"/>
                                  </p:stCondLst>
                                  <p:iterate type="lt">
                                    <p:tmPct val="0"/>
                                  </p:iterate>
                                  <p:childTnLst>
                                    <p:animScale>
                                      <p:cBhvr>
                                        <p:cTn id="49" dur="2000" fill="hold"/>
                                        <p:tgtEl>
                                          <p:spTgt spid="3">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Smiley Face Tricks</a:t>
            </a:r>
            <a:endParaRPr lang="en-US" dirty="0"/>
          </a:p>
        </p:txBody>
      </p:sp>
      <p:sp>
        <p:nvSpPr>
          <p:cNvPr id="3" name="Content Placeholder 2"/>
          <p:cNvSpPr>
            <a:spLocks noGrp="1"/>
          </p:cNvSpPr>
          <p:nvPr>
            <p:ph idx="1"/>
          </p:nvPr>
        </p:nvSpPr>
        <p:spPr/>
        <p:txBody>
          <a:bodyPr>
            <a:normAutofit/>
          </a:bodyPr>
          <a:lstStyle/>
          <a:p>
            <a:pPr algn="ctr">
              <a:buNone/>
            </a:pPr>
            <a:r>
              <a:rPr lang="en-US" sz="8000" dirty="0" smtClean="0">
                <a:solidFill>
                  <a:srgbClr val="FF0000"/>
                </a:solidFill>
              </a:rPr>
              <a:t>Expanded Moments</a:t>
            </a:r>
            <a:endParaRPr lang="en-US" sz="8000" dirty="0">
              <a:solidFill>
                <a:srgbClr val="FF0000"/>
              </a:solidFill>
            </a:endParaRPr>
          </a:p>
        </p:txBody>
      </p:sp>
      <p:pic>
        <p:nvPicPr>
          <p:cNvPr id="6146" name="Picture 2" descr="C:\Documents and Settings\rjames\Local Settings\Temporary Internet Files\Content.IE5\5CK6K0SX\MC900423169[1].wmf"/>
          <p:cNvPicPr>
            <a:picLocks noChangeAspect="1" noChangeArrowheads="1"/>
          </p:cNvPicPr>
          <p:nvPr/>
        </p:nvPicPr>
        <p:blipFill>
          <a:blip r:embed="rId2" cstate="print"/>
          <a:srcRect/>
          <a:stretch>
            <a:fillRect/>
          </a:stretch>
        </p:blipFill>
        <p:spPr bwMode="auto">
          <a:xfrm>
            <a:off x="685800" y="4191000"/>
            <a:ext cx="1827886" cy="1827886"/>
          </a:xfrm>
          <a:prstGeom prst="rect">
            <a:avLst/>
          </a:prstGeom>
          <a:noFill/>
        </p:spPr>
      </p:pic>
      <p:pic>
        <p:nvPicPr>
          <p:cNvPr id="6147" name="Picture 3" descr="C:\Documents and Settings\rjames\Local Settings\Temporary Internet Files\Content.IE5\9TZJ420R\MC900423171[1].wmf"/>
          <p:cNvPicPr>
            <a:picLocks noChangeAspect="1" noChangeArrowheads="1"/>
          </p:cNvPicPr>
          <p:nvPr/>
        </p:nvPicPr>
        <p:blipFill>
          <a:blip r:embed="rId3" cstate="print"/>
          <a:srcRect/>
          <a:stretch>
            <a:fillRect/>
          </a:stretch>
        </p:blipFill>
        <p:spPr bwMode="auto">
          <a:xfrm>
            <a:off x="6934200" y="457200"/>
            <a:ext cx="1827886" cy="1827886"/>
          </a:xfrm>
          <a:prstGeom prst="rect">
            <a:avLst/>
          </a:prstGeom>
          <a:noFill/>
        </p:spPr>
      </p:pic>
      <p:pic>
        <p:nvPicPr>
          <p:cNvPr id="6148" name="Picture 4" descr="C:\Documents and Settings\rjames\Local Settings\Temporary Internet Files\Content.IE5\IJYAYMQF\MC900423157[1].wmf"/>
          <p:cNvPicPr>
            <a:picLocks noChangeAspect="1" noChangeArrowheads="1"/>
          </p:cNvPicPr>
          <p:nvPr/>
        </p:nvPicPr>
        <p:blipFill>
          <a:blip r:embed="rId4" cstate="print"/>
          <a:srcRect/>
          <a:stretch>
            <a:fillRect/>
          </a:stretch>
        </p:blipFill>
        <p:spPr bwMode="auto">
          <a:xfrm>
            <a:off x="6705600" y="4419600"/>
            <a:ext cx="1827886" cy="1827886"/>
          </a:xfrm>
          <a:prstGeom prst="rect">
            <a:avLst/>
          </a:prstGeom>
          <a:noFill/>
        </p:spPr>
      </p:pic>
      <p:pic>
        <p:nvPicPr>
          <p:cNvPr id="6149" name="Picture 5" descr="C:\Documents and Settings\rjames\Local Settings\Temporary Internet Files\Content.IE5\2WSQ4K8G\MC900440450[1].wmf"/>
          <p:cNvPicPr>
            <a:picLocks noChangeAspect="1" noChangeArrowheads="1"/>
          </p:cNvPicPr>
          <p:nvPr/>
        </p:nvPicPr>
        <p:blipFill>
          <a:blip r:embed="rId5" cstate="print"/>
          <a:srcRect/>
          <a:stretch>
            <a:fillRect/>
          </a:stretch>
        </p:blipFill>
        <p:spPr bwMode="auto">
          <a:xfrm>
            <a:off x="381000" y="914400"/>
            <a:ext cx="1828800" cy="13811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5" presetClass="entr" presetSubtype="0" fill="hold" nodeType="clickEffect">
                                  <p:stCondLst>
                                    <p:cond delay="0"/>
                                  </p:stCondLst>
                                  <p:childTnLst>
                                    <p:set>
                                      <p:cBhvr>
                                        <p:cTn id="17" dur="1" fill="hold">
                                          <p:stCondLst>
                                            <p:cond delay="0"/>
                                          </p:stCondLst>
                                        </p:cTn>
                                        <p:tgtEl>
                                          <p:spTgt spid="6149"/>
                                        </p:tgtEl>
                                        <p:attrNameLst>
                                          <p:attrName>style.visibility</p:attrName>
                                        </p:attrNameLst>
                                      </p:cBhvr>
                                      <p:to>
                                        <p:strVal val="visible"/>
                                      </p:to>
                                    </p:set>
                                    <p:anim calcmode="lin" valueType="num">
                                      <p:cBhvr>
                                        <p:cTn id="18" dur="500" decel="50000" fill="hold">
                                          <p:stCondLst>
                                            <p:cond delay="0"/>
                                          </p:stCondLst>
                                        </p:cTn>
                                        <p:tgtEl>
                                          <p:spTgt spid="6149"/>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6149"/>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6149"/>
                                        </p:tgtEl>
                                        <p:attrNameLst>
                                          <p:attrName>ppt_w</p:attrName>
                                        </p:attrNameLst>
                                      </p:cBhvr>
                                      <p:tavLst>
                                        <p:tav tm="0">
                                          <p:val>
                                            <p:strVal val="#ppt_w*.05"/>
                                          </p:val>
                                        </p:tav>
                                        <p:tav tm="100000">
                                          <p:val>
                                            <p:strVal val="#ppt_w"/>
                                          </p:val>
                                        </p:tav>
                                      </p:tavLst>
                                    </p:anim>
                                    <p:anim calcmode="lin" valueType="num">
                                      <p:cBhvr>
                                        <p:cTn id="21" dur="1000" fill="hold"/>
                                        <p:tgtEl>
                                          <p:spTgt spid="6149"/>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6149"/>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6149"/>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6149"/>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614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wipe(down)">
                                      <p:cBhvr>
                                        <p:cTn id="30" dur="500"/>
                                        <p:tgtEl>
                                          <p:spTgt spid="3">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0" presetClass="entr" presetSubtype="0" decel="100000" fill="hold" nodeType="clickEffect">
                                  <p:stCondLst>
                                    <p:cond delay="0"/>
                                  </p:stCondLst>
                                  <p:childTnLst>
                                    <p:set>
                                      <p:cBhvr>
                                        <p:cTn id="34" dur="1" fill="hold">
                                          <p:stCondLst>
                                            <p:cond delay="0"/>
                                          </p:stCondLst>
                                        </p:cTn>
                                        <p:tgtEl>
                                          <p:spTgt spid="6147"/>
                                        </p:tgtEl>
                                        <p:attrNameLst>
                                          <p:attrName>style.visibility</p:attrName>
                                        </p:attrNameLst>
                                      </p:cBhvr>
                                      <p:to>
                                        <p:strVal val="visible"/>
                                      </p:to>
                                    </p:set>
                                    <p:anim calcmode="lin" valueType="num">
                                      <p:cBhvr>
                                        <p:cTn id="35" dur="1000" fill="hold"/>
                                        <p:tgtEl>
                                          <p:spTgt spid="6147"/>
                                        </p:tgtEl>
                                        <p:attrNameLst>
                                          <p:attrName>ppt_w</p:attrName>
                                        </p:attrNameLst>
                                      </p:cBhvr>
                                      <p:tavLst>
                                        <p:tav tm="0">
                                          <p:val>
                                            <p:strVal val="#ppt_w+.3"/>
                                          </p:val>
                                        </p:tav>
                                        <p:tav tm="100000">
                                          <p:val>
                                            <p:strVal val="#ppt_w"/>
                                          </p:val>
                                        </p:tav>
                                      </p:tavLst>
                                    </p:anim>
                                    <p:anim calcmode="lin" valueType="num">
                                      <p:cBhvr>
                                        <p:cTn id="36" dur="1000" fill="hold"/>
                                        <p:tgtEl>
                                          <p:spTgt spid="6147"/>
                                        </p:tgtEl>
                                        <p:attrNameLst>
                                          <p:attrName>ppt_h</p:attrName>
                                        </p:attrNameLst>
                                      </p:cBhvr>
                                      <p:tavLst>
                                        <p:tav tm="0">
                                          <p:val>
                                            <p:strVal val="#ppt_h"/>
                                          </p:val>
                                        </p:tav>
                                        <p:tav tm="100000">
                                          <p:val>
                                            <p:strVal val="#ppt_h"/>
                                          </p:val>
                                        </p:tav>
                                      </p:tavLst>
                                    </p:anim>
                                    <p:animEffect transition="in" filter="fade">
                                      <p:cBhvr>
                                        <p:cTn id="37" dur="1000"/>
                                        <p:tgtEl>
                                          <p:spTgt spid="6147"/>
                                        </p:tgtEl>
                                      </p:cBhvr>
                                    </p:animEffect>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nodeType="clickEffect">
                                  <p:stCondLst>
                                    <p:cond delay="0"/>
                                  </p:stCondLst>
                                  <p:childTnLst>
                                    <p:set>
                                      <p:cBhvr>
                                        <p:cTn id="41" dur="1" fill="hold">
                                          <p:stCondLst>
                                            <p:cond delay="0"/>
                                          </p:stCondLst>
                                        </p:cTn>
                                        <p:tgtEl>
                                          <p:spTgt spid="6148"/>
                                        </p:tgtEl>
                                        <p:attrNameLst>
                                          <p:attrName>style.visibility</p:attrName>
                                        </p:attrNameLst>
                                      </p:cBhvr>
                                      <p:to>
                                        <p:strVal val="visible"/>
                                      </p:to>
                                    </p:set>
                                    <p:anim calcmode="lin" valueType="num">
                                      <p:cBhvr>
                                        <p:cTn id="42" dur="500" fill="hold"/>
                                        <p:tgtEl>
                                          <p:spTgt spid="6148"/>
                                        </p:tgtEl>
                                        <p:attrNameLst>
                                          <p:attrName>ppt_w</p:attrName>
                                        </p:attrNameLst>
                                      </p:cBhvr>
                                      <p:tavLst>
                                        <p:tav tm="0">
                                          <p:val>
                                            <p:fltVal val="0"/>
                                          </p:val>
                                        </p:tav>
                                        <p:tav tm="100000">
                                          <p:val>
                                            <p:strVal val="#ppt_w"/>
                                          </p:val>
                                        </p:tav>
                                      </p:tavLst>
                                    </p:anim>
                                    <p:anim calcmode="lin" valueType="num">
                                      <p:cBhvr>
                                        <p:cTn id="43" dur="500" fill="hold"/>
                                        <p:tgtEl>
                                          <p:spTgt spid="6148"/>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49" presetClass="entr" presetSubtype="0" decel="100000" fill="hold" nodeType="clickEffect">
                                  <p:stCondLst>
                                    <p:cond delay="0"/>
                                  </p:stCondLst>
                                  <p:childTnLst>
                                    <p:set>
                                      <p:cBhvr>
                                        <p:cTn id="47" dur="1" fill="hold">
                                          <p:stCondLst>
                                            <p:cond delay="0"/>
                                          </p:stCondLst>
                                        </p:cTn>
                                        <p:tgtEl>
                                          <p:spTgt spid="6146"/>
                                        </p:tgtEl>
                                        <p:attrNameLst>
                                          <p:attrName>style.visibility</p:attrName>
                                        </p:attrNameLst>
                                      </p:cBhvr>
                                      <p:to>
                                        <p:strVal val="visible"/>
                                      </p:to>
                                    </p:set>
                                    <p:anim calcmode="lin" valueType="num">
                                      <p:cBhvr>
                                        <p:cTn id="48" dur="500" fill="hold"/>
                                        <p:tgtEl>
                                          <p:spTgt spid="6146"/>
                                        </p:tgtEl>
                                        <p:attrNameLst>
                                          <p:attrName>ppt_w</p:attrName>
                                        </p:attrNameLst>
                                      </p:cBhvr>
                                      <p:tavLst>
                                        <p:tav tm="0">
                                          <p:val>
                                            <p:fltVal val="0"/>
                                          </p:val>
                                        </p:tav>
                                        <p:tav tm="100000">
                                          <p:val>
                                            <p:strVal val="#ppt_w"/>
                                          </p:val>
                                        </p:tav>
                                      </p:tavLst>
                                    </p:anim>
                                    <p:anim calcmode="lin" valueType="num">
                                      <p:cBhvr>
                                        <p:cTn id="49" dur="500" fill="hold"/>
                                        <p:tgtEl>
                                          <p:spTgt spid="6146"/>
                                        </p:tgtEl>
                                        <p:attrNameLst>
                                          <p:attrName>ppt_h</p:attrName>
                                        </p:attrNameLst>
                                      </p:cBhvr>
                                      <p:tavLst>
                                        <p:tav tm="0">
                                          <p:val>
                                            <p:fltVal val="0"/>
                                          </p:val>
                                        </p:tav>
                                        <p:tav tm="100000">
                                          <p:val>
                                            <p:strVal val="#ppt_h"/>
                                          </p:val>
                                        </p:tav>
                                      </p:tavLst>
                                    </p:anim>
                                    <p:anim calcmode="lin" valueType="num">
                                      <p:cBhvr>
                                        <p:cTn id="50" dur="500" fill="hold"/>
                                        <p:tgtEl>
                                          <p:spTgt spid="6146"/>
                                        </p:tgtEl>
                                        <p:attrNameLst>
                                          <p:attrName>style.rotation</p:attrName>
                                        </p:attrNameLst>
                                      </p:cBhvr>
                                      <p:tavLst>
                                        <p:tav tm="0">
                                          <p:val>
                                            <p:fltVal val="360"/>
                                          </p:val>
                                        </p:tav>
                                        <p:tav tm="100000">
                                          <p:val>
                                            <p:fltVal val="0"/>
                                          </p:val>
                                        </p:tav>
                                      </p:tavLst>
                                    </p:anim>
                                    <p:animEffect transition="in" filter="fade">
                                      <p:cBhvr>
                                        <p:cTn id="51"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Expanded Moments	</a:t>
            </a:r>
            <a:endParaRPr lang="en-US" dirty="0"/>
          </a:p>
        </p:txBody>
      </p:sp>
      <p:sp>
        <p:nvSpPr>
          <p:cNvPr id="3" name="Content Placeholder 2"/>
          <p:cNvSpPr>
            <a:spLocks noGrp="1"/>
          </p:cNvSpPr>
          <p:nvPr>
            <p:ph idx="1"/>
          </p:nvPr>
        </p:nvSpPr>
        <p:spPr/>
        <p:txBody>
          <a:bodyPr>
            <a:normAutofit/>
          </a:bodyPr>
          <a:lstStyle/>
          <a:p>
            <a:pPr algn="ctr">
              <a:buNone/>
            </a:pPr>
            <a:r>
              <a:rPr lang="en-US" sz="4000" dirty="0" smtClean="0">
                <a:solidFill>
                  <a:srgbClr val="FF0000"/>
                </a:solidFill>
              </a:rPr>
              <a:t>Instead of “speeding” past a moment, writers sometimes spend some time explaining a certain part of the story in detail.</a:t>
            </a:r>
            <a:endParaRPr lang="en-US" sz="4000" dirty="0">
              <a:solidFill>
                <a:srgbClr val="FF0000"/>
              </a:solidFill>
            </a:endParaRPr>
          </a:p>
        </p:txBody>
      </p:sp>
      <p:pic>
        <p:nvPicPr>
          <p:cNvPr id="1026" name="Picture 2" descr="C:\Documents and Settings\Admin\Local Settings\Temporary Internet Files\Content.IE5\U4QWRO19\MPj04395210000[1].jpg"/>
          <p:cNvPicPr>
            <a:picLocks noChangeAspect="1" noChangeArrowheads="1"/>
          </p:cNvPicPr>
          <p:nvPr/>
        </p:nvPicPr>
        <p:blipFill>
          <a:blip r:embed="rId2" cstate="print"/>
          <a:srcRect/>
          <a:stretch>
            <a:fillRect/>
          </a:stretch>
        </p:blipFill>
        <p:spPr bwMode="auto">
          <a:xfrm>
            <a:off x="2667000" y="4267200"/>
            <a:ext cx="3429000" cy="228926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 calcmode="lin" valueType="num">
                                      <p:cBhvr>
                                        <p:cTn id="19" dur="500" decel="50000" fill="hold">
                                          <p:stCondLst>
                                            <p:cond delay="0"/>
                                          </p:stCondLst>
                                        </p:cTn>
                                        <p:tgtEl>
                                          <p:spTgt spid="102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02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026"/>
                                        </p:tgtEl>
                                        <p:attrNameLst>
                                          <p:attrName>ppt_w</p:attrName>
                                        </p:attrNameLst>
                                      </p:cBhvr>
                                      <p:tavLst>
                                        <p:tav tm="0">
                                          <p:val>
                                            <p:strVal val="#ppt_w*.05"/>
                                          </p:val>
                                        </p:tav>
                                        <p:tav tm="100000">
                                          <p:val>
                                            <p:strVal val="#ppt_w"/>
                                          </p:val>
                                        </p:tav>
                                      </p:tavLst>
                                    </p:anim>
                                    <p:anim calcmode="lin" valueType="num">
                                      <p:cBhvr>
                                        <p:cTn id="22" dur="1000" fill="hold"/>
                                        <p:tgtEl>
                                          <p:spTgt spid="102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02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02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02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Magic Three</a:t>
            </a:r>
            <a:endParaRPr lang="en-US" dirty="0">
              <a:solidFill>
                <a:srgbClr val="FF0000"/>
              </a:solidFill>
            </a:endParaRPr>
          </a:p>
        </p:txBody>
      </p:sp>
      <p:sp>
        <p:nvSpPr>
          <p:cNvPr id="3" name="Content Placeholder 2"/>
          <p:cNvSpPr>
            <a:spLocks noGrp="1"/>
          </p:cNvSpPr>
          <p:nvPr>
            <p:ph idx="1"/>
          </p:nvPr>
        </p:nvSpPr>
        <p:spPr>
          <a:xfrm>
            <a:off x="457200" y="2057400"/>
            <a:ext cx="8229600" cy="4343400"/>
          </a:xfrm>
        </p:spPr>
        <p:txBody>
          <a:bodyPr>
            <a:normAutofit/>
          </a:bodyPr>
          <a:lstStyle/>
          <a:p>
            <a:r>
              <a:rPr lang="en-US" sz="4800" dirty="0" smtClean="0">
                <a:solidFill>
                  <a:srgbClr val="FF0000"/>
                </a:solidFill>
              </a:rPr>
              <a:t>Three parallel groups of words</a:t>
            </a:r>
          </a:p>
          <a:p>
            <a:r>
              <a:rPr lang="en-US" sz="4800" dirty="0" smtClean="0">
                <a:solidFill>
                  <a:srgbClr val="FF0000"/>
                </a:solidFill>
              </a:rPr>
              <a:t>Separated by commas</a:t>
            </a:r>
          </a:p>
          <a:p>
            <a:r>
              <a:rPr lang="en-US" sz="4800" dirty="0" smtClean="0">
                <a:solidFill>
                  <a:srgbClr val="FF0000"/>
                </a:solidFill>
              </a:rPr>
              <a:t>Used to create a poetic rhythm or add support for a point (Elaborate &amp; Explain)</a:t>
            </a:r>
            <a:endParaRPr lang="en-US" sz="4800" dirty="0">
              <a:solidFill>
                <a:srgbClr val="FF0000"/>
              </a:solidFill>
            </a:endParaRPr>
          </a:p>
        </p:txBody>
      </p:sp>
      <p:pic>
        <p:nvPicPr>
          <p:cNvPr id="3074" name="Picture 2" descr="C:\Documents and Settings\vevasquez\Local Settings\Temporary Internet Files\Content.IE5\ZVF8W4SE\MCj02979390000[1].wmf"/>
          <p:cNvPicPr>
            <a:picLocks noChangeAspect="1" noChangeArrowheads="1"/>
          </p:cNvPicPr>
          <p:nvPr/>
        </p:nvPicPr>
        <p:blipFill>
          <a:blip r:embed="rId2" cstate="print"/>
          <a:srcRect/>
          <a:stretch>
            <a:fillRect/>
          </a:stretch>
        </p:blipFill>
        <p:spPr bwMode="auto">
          <a:xfrm>
            <a:off x="6705600" y="304800"/>
            <a:ext cx="760781" cy="182697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 calcmode="lin" valueType="num">
                                      <p:cBhvr>
                                        <p:cTn id="12" dur="500" decel="50000" fill="hold">
                                          <p:stCondLst>
                                            <p:cond delay="0"/>
                                          </p:stCondLst>
                                        </p:cTn>
                                        <p:tgtEl>
                                          <p:spTgt spid="3074"/>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3074"/>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3074"/>
                                        </p:tgtEl>
                                        <p:attrNameLst>
                                          <p:attrName>ppt_w</p:attrName>
                                        </p:attrNameLst>
                                      </p:cBhvr>
                                      <p:tavLst>
                                        <p:tav tm="0">
                                          <p:val>
                                            <p:strVal val="#ppt_w*.05"/>
                                          </p:val>
                                        </p:tav>
                                        <p:tav tm="100000">
                                          <p:val>
                                            <p:strVal val="#ppt_w"/>
                                          </p:val>
                                        </p:tav>
                                      </p:tavLst>
                                    </p:anim>
                                    <p:anim calcmode="lin" valueType="num">
                                      <p:cBhvr>
                                        <p:cTn id="15" dur="1000" fill="hold"/>
                                        <p:tgtEl>
                                          <p:spTgt spid="3074"/>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3074"/>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3074"/>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3074"/>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3074"/>
                                        </p:tgtEl>
                                      </p:cBhvr>
                                    </p:animEffect>
                                  </p:childTnLst>
                                </p:cTn>
                              </p:par>
                            </p:childTnLst>
                          </p:cTn>
                        </p:par>
                      </p:childTnLst>
                    </p:cTn>
                  </p:par>
                  <p:par>
                    <p:cTn id="20" fill="hold">
                      <p:stCondLst>
                        <p:cond delay="indefinite"/>
                      </p:stCondLst>
                      <p:childTnLst>
                        <p:par>
                          <p:cTn id="21" fill="hold">
                            <p:stCondLst>
                              <p:cond delay="0"/>
                            </p:stCondLst>
                            <p:childTnLst>
                              <p:par>
                                <p:cTn id="22" presetID="35" presetClass="entr" presetSubtype="0" fill="hold" nodeType="click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2000"/>
                                        <p:tgtEl>
                                          <p:spTgt spid="3">
                                            <p:txEl>
                                              <p:pRg st="0" end="0"/>
                                            </p:txEl>
                                          </p:spTgt>
                                        </p:tgtEl>
                                      </p:cBhvr>
                                    </p:animEffect>
                                    <p:anim calcmode="lin" valueType="num">
                                      <p:cBhvr>
                                        <p:cTn id="25"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26"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7"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fade">
                                      <p:cBhvr>
                                        <p:cTn id="32" dur="1000"/>
                                        <p:tgtEl>
                                          <p:spTgt spid="3">
                                            <p:txEl>
                                              <p:pRg st="1" end="1"/>
                                            </p:txEl>
                                          </p:spTgt>
                                        </p:tgtEl>
                                      </p:cBhvr>
                                    </p:animEffect>
                                    <p:anim calcmode="lin" valueType="num">
                                      <p:cBhvr>
                                        <p:cTn id="3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 calcmode="lin" valueType="num">
                                      <p:cBhvr additive="base">
                                        <p:cTn id="3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rjames\Local Settings\Temporary Internet Files\Content.IE5\EV0ZJ1WD\MPj04446780000[1].jpg"/>
          <p:cNvPicPr>
            <a:picLocks noChangeAspect="1" noChangeArrowheads="1"/>
          </p:cNvPicPr>
          <p:nvPr/>
        </p:nvPicPr>
        <p:blipFill>
          <a:blip r:embed="rId2" cstate="print"/>
          <a:srcRect/>
          <a:stretch>
            <a:fillRect/>
          </a:stretch>
        </p:blipFill>
        <p:spPr bwMode="auto">
          <a:xfrm>
            <a:off x="7924800" y="0"/>
            <a:ext cx="1219200" cy="1578820"/>
          </a:xfrm>
          <a:prstGeom prst="rect">
            <a:avLst/>
          </a:prstGeom>
          <a:noFill/>
        </p:spPr>
      </p:pic>
      <p:sp>
        <p:nvSpPr>
          <p:cNvPr id="2" name="Title 1"/>
          <p:cNvSpPr>
            <a:spLocks noGrp="1"/>
          </p:cNvSpPr>
          <p:nvPr>
            <p:ph type="title"/>
          </p:nvPr>
        </p:nvSpPr>
        <p:spPr/>
        <p:txBody>
          <a:bodyPr/>
          <a:lstStyle/>
          <a:p>
            <a:r>
              <a:rPr lang="en-US" dirty="0" smtClean="0">
                <a:solidFill>
                  <a:srgbClr val="FF0000"/>
                </a:solidFill>
              </a:rPr>
              <a:t>Examples:</a:t>
            </a:r>
            <a:endParaRPr lang="en-US"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a:buNone/>
            </a:pPr>
            <a:r>
              <a:rPr lang="en-US" dirty="0" smtClean="0">
                <a:solidFill>
                  <a:srgbClr val="FF0000"/>
                </a:solidFill>
              </a:rPr>
              <a:t>“Then Pieter bent over and kissed me! Right on my lips, </a:t>
            </a:r>
            <a:r>
              <a:rPr lang="en-US" dirty="0" err="1" smtClean="0">
                <a:solidFill>
                  <a:srgbClr val="FF0000"/>
                </a:solidFill>
              </a:rPr>
              <a:t>Tovah</a:t>
            </a:r>
            <a:r>
              <a:rPr lang="en-US" dirty="0" smtClean="0">
                <a:solidFill>
                  <a:srgbClr val="FF0000"/>
                </a:solidFill>
              </a:rPr>
              <a:t>. A warm kiss, with the soft blond hairs of his mustache tickling me.” p. 52 </a:t>
            </a:r>
            <a:r>
              <a:rPr lang="en-US" i="1" dirty="0" smtClean="0">
                <a:solidFill>
                  <a:srgbClr val="FF0000"/>
                </a:solidFill>
              </a:rPr>
              <a:t>Letters from </a:t>
            </a:r>
            <a:r>
              <a:rPr lang="en-US" i="1" dirty="0" err="1" smtClean="0">
                <a:solidFill>
                  <a:srgbClr val="FF0000"/>
                </a:solidFill>
              </a:rPr>
              <a:t>Rifka</a:t>
            </a:r>
            <a:endParaRPr lang="en-US" i="1" dirty="0" smtClean="0">
              <a:solidFill>
                <a:srgbClr val="FF0000"/>
              </a:solidFill>
            </a:endParaRPr>
          </a:p>
          <a:p>
            <a:pPr>
              <a:buNone/>
            </a:pPr>
            <a:endParaRPr lang="en-US" i="1" dirty="0" smtClean="0"/>
          </a:p>
          <a:p>
            <a:pPr>
              <a:buNone/>
            </a:pPr>
            <a:r>
              <a:rPr lang="en-US" dirty="0" smtClean="0">
                <a:solidFill>
                  <a:srgbClr val="FF0000"/>
                </a:solidFill>
              </a:rPr>
              <a:t>“The treatments are not so bad as I feared. I walk to the convent once a day. The nun in charge of my case is Sister Katrina. She washes my scalp with a green soap that makes my eyes water. Then she puts me under a violet light. The light warms my head.” p. 37 </a:t>
            </a:r>
            <a:r>
              <a:rPr lang="en-US" i="1" dirty="0" smtClean="0">
                <a:solidFill>
                  <a:srgbClr val="FF0000"/>
                </a:solidFill>
              </a:rPr>
              <a:t>Letters from </a:t>
            </a:r>
            <a:r>
              <a:rPr lang="en-US" i="1" dirty="0" err="1" smtClean="0">
                <a:solidFill>
                  <a:srgbClr val="FF0000"/>
                </a:solidFill>
              </a:rPr>
              <a:t>Rifka</a:t>
            </a:r>
            <a:endParaRPr lang="en-US" dirty="0">
              <a:solidFill>
                <a:srgbClr val="FF0000"/>
              </a:solidFill>
            </a:endParaRPr>
          </a:p>
        </p:txBody>
      </p:sp>
      <p:pic>
        <p:nvPicPr>
          <p:cNvPr id="7170" name="Picture 2" descr="C:\Documents and Settings\rjames\Local Settings\Temporary Internet Files\Content.IE5\IJYAYMQF\MC900440444[1].wmf"/>
          <p:cNvPicPr>
            <a:picLocks noChangeAspect="1" noChangeArrowheads="1"/>
          </p:cNvPicPr>
          <p:nvPr/>
        </p:nvPicPr>
        <p:blipFill>
          <a:blip r:embed="rId3" cstate="print"/>
          <a:srcRect/>
          <a:stretch>
            <a:fillRect/>
          </a:stretch>
        </p:blipFill>
        <p:spPr bwMode="auto">
          <a:xfrm>
            <a:off x="228601" y="1"/>
            <a:ext cx="1536384" cy="1447800"/>
          </a:xfrm>
          <a:prstGeom prst="rect">
            <a:avLst/>
          </a:prstGeom>
          <a:noFill/>
        </p:spPr>
      </p:pic>
      <p:pic>
        <p:nvPicPr>
          <p:cNvPr id="6"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1752600" y="2743200"/>
            <a:ext cx="914400" cy="914400"/>
          </a:xfrm>
          <a:prstGeom prst="rect">
            <a:avLst/>
          </a:prstGeom>
          <a:noFill/>
        </p:spPr>
      </p:pic>
      <p:pic>
        <p:nvPicPr>
          <p:cNvPr id="7"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5638800" y="5486400"/>
            <a:ext cx="914400" cy="91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nodeType="clickEffect">
                                  <p:stCondLst>
                                    <p:cond delay="0"/>
                                  </p:stCondLst>
                                  <p:iterate type="lt">
                                    <p:tmPct val="10000"/>
                                  </p:iterate>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9" presetClass="entr" presetSubtype="0" decel="100000" fill="hold" nodeType="clickEffect">
                                  <p:stCondLst>
                                    <p:cond delay="0"/>
                                  </p:stCondLst>
                                  <p:childTnLst>
                                    <p:set>
                                      <p:cBhvr>
                                        <p:cTn id="27" dur="1" fill="hold">
                                          <p:stCondLst>
                                            <p:cond delay="0"/>
                                          </p:stCondLst>
                                        </p:cTn>
                                        <p:tgtEl>
                                          <p:spTgt spid="7170"/>
                                        </p:tgtEl>
                                        <p:attrNameLst>
                                          <p:attrName>style.visibility</p:attrName>
                                        </p:attrNameLst>
                                      </p:cBhvr>
                                      <p:to>
                                        <p:strVal val="visible"/>
                                      </p:to>
                                    </p:set>
                                    <p:anim calcmode="lin" valueType="num">
                                      <p:cBhvr>
                                        <p:cTn id="28" dur="500" fill="hold"/>
                                        <p:tgtEl>
                                          <p:spTgt spid="7170"/>
                                        </p:tgtEl>
                                        <p:attrNameLst>
                                          <p:attrName>ppt_w</p:attrName>
                                        </p:attrNameLst>
                                      </p:cBhvr>
                                      <p:tavLst>
                                        <p:tav tm="0">
                                          <p:val>
                                            <p:fltVal val="0"/>
                                          </p:val>
                                        </p:tav>
                                        <p:tav tm="100000">
                                          <p:val>
                                            <p:strVal val="#ppt_w"/>
                                          </p:val>
                                        </p:tav>
                                      </p:tavLst>
                                    </p:anim>
                                    <p:anim calcmode="lin" valueType="num">
                                      <p:cBhvr>
                                        <p:cTn id="29" dur="500" fill="hold"/>
                                        <p:tgtEl>
                                          <p:spTgt spid="7170"/>
                                        </p:tgtEl>
                                        <p:attrNameLst>
                                          <p:attrName>ppt_h</p:attrName>
                                        </p:attrNameLst>
                                      </p:cBhvr>
                                      <p:tavLst>
                                        <p:tav tm="0">
                                          <p:val>
                                            <p:fltVal val="0"/>
                                          </p:val>
                                        </p:tav>
                                        <p:tav tm="100000">
                                          <p:val>
                                            <p:strVal val="#ppt_h"/>
                                          </p:val>
                                        </p:tav>
                                      </p:tavLst>
                                    </p:anim>
                                    <p:anim calcmode="lin" valueType="num">
                                      <p:cBhvr>
                                        <p:cTn id="30" dur="500" fill="hold"/>
                                        <p:tgtEl>
                                          <p:spTgt spid="7170"/>
                                        </p:tgtEl>
                                        <p:attrNameLst>
                                          <p:attrName>style.rotation</p:attrName>
                                        </p:attrNameLst>
                                      </p:cBhvr>
                                      <p:tavLst>
                                        <p:tav tm="0">
                                          <p:val>
                                            <p:fltVal val="360"/>
                                          </p:val>
                                        </p:tav>
                                        <p:tav tm="100000">
                                          <p:val>
                                            <p:fltVal val="0"/>
                                          </p:val>
                                        </p:tav>
                                      </p:tavLst>
                                    </p:anim>
                                    <p:animEffect transition="in" filter="fade">
                                      <p:cBhvr>
                                        <p:cTn id="31" dur="500"/>
                                        <p:tgtEl>
                                          <p:spTgt spid="717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down)">
                                      <p:cBhvr>
                                        <p:cTn id="36" dur="5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down)">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Admin\Local Settings\Temporary Internet Files\Content.IE5\6HZP0HUM\MPj04424880000[1].jpg"/>
          <p:cNvPicPr>
            <a:picLocks noChangeAspect="1" noChangeArrowheads="1"/>
          </p:cNvPicPr>
          <p:nvPr/>
        </p:nvPicPr>
        <p:blipFill>
          <a:blip r:embed="rId2" cstate="print"/>
          <a:srcRect/>
          <a:stretch>
            <a:fillRect/>
          </a:stretch>
        </p:blipFill>
        <p:spPr bwMode="auto">
          <a:xfrm>
            <a:off x="0" y="-542940"/>
            <a:ext cx="9143999" cy="7400940"/>
          </a:xfrm>
          <a:prstGeom prst="rect">
            <a:avLst/>
          </a:prstGeom>
          <a:noFill/>
        </p:spPr>
      </p:pic>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a:xfrm rot="21238921">
            <a:off x="1752600" y="1600200"/>
            <a:ext cx="4724400" cy="4525963"/>
          </a:xfrm>
        </p:spPr>
        <p:txBody>
          <a:bodyPr/>
          <a:lstStyle/>
          <a:p>
            <a:pPr algn="ctr">
              <a:buNone/>
            </a:pPr>
            <a:r>
              <a:rPr lang="en-US" dirty="0" smtClean="0"/>
              <a:t>Write one paragraph, explaining one specific moment of your day.  Make sure to explain every single detail.  Let the reader feel as though they are you.</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Smiley Face Tricks</a:t>
            </a:r>
            <a:endParaRPr lang="en-US" dirty="0"/>
          </a:p>
        </p:txBody>
      </p:sp>
      <p:sp>
        <p:nvSpPr>
          <p:cNvPr id="3" name="Content Placeholder 2"/>
          <p:cNvSpPr>
            <a:spLocks noGrp="1"/>
          </p:cNvSpPr>
          <p:nvPr>
            <p:ph idx="1"/>
          </p:nvPr>
        </p:nvSpPr>
        <p:spPr>
          <a:xfrm>
            <a:off x="457200" y="2362200"/>
            <a:ext cx="8229600" cy="3763963"/>
          </a:xfrm>
        </p:spPr>
        <p:txBody>
          <a:bodyPr>
            <a:normAutofit/>
          </a:bodyPr>
          <a:lstStyle/>
          <a:p>
            <a:pPr algn="ctr">
              <a:buNone/>
            </a:pPr>
            <a:r>
              <a:rPr lang="en-US" sz="9600" dirty="0" smtClean="0">
                <a:solidFill>
                  <a:srgbClr val="FF0000"/>
                </a:solidFill>
              </a:rPr>
              <a:t>Humor</a:t>
            </a:r>
            <a:endParaRPr lang="en-US" sz="9600" dirty="0">
              <a:solidFill>
                <a:srgbClr val="FF0000"/>
              </a:solidFill>
            </a:endParaRPr>
          </a:p>
        </p:txBody>
      </p:sp>
      <p:pic>
        <p:nvPicPr>
          <p:cNvPr id="8194" name="Picture 2" descr="C:\Documents and Settings\rjames\Local Settings\Temporary Internet Files\Content.IE5\2WSQ4K8G\MC900423161[1].wmf"/>
          <p:cNvPicPr>
            <a:picLocks noChangeAspect="1" noChangeArrowheads="1"/>
          </p:cNvPicPr>
          <p:nvPr/>
        </p:nvPicPr>
        <p:blipFill>
          <a:blip r:embed="rId2" cstate="print"/>
          <a:srcRect/>
          <a:stretch>
            <a:fillRect/>
          </a:stretch>
        </p:blipFill>
        <p:spPr bwMode="auto">
          <a:xfrm>
            <a:off x="914400" y="4495800"/>
            <a:ext cx="1827886" cy="1827886"/>
          </a:xfrm>
          <a:prstGeom prst="rect">
            <a:avLst/>
          </a:prstGeom>
          <a:noFill/>
        </p:spPr>
      </p:pic>
      <p:pic>
        <p:nvPicPr>
          <p:cNvPr id="8195" name="Picture 3" descr="C:\Documents and Settings\rjames\Local Settings\Temporary Internet Files\Content.IE5\Y6UK8FKP\MC900423159[1].wmf"/>
          <p:cNvPicPr>
            <a:picLocks noChangeAspect="1" noChangeArrowheads="1"/>
          </p:cNvPicPr>
          <p:nvPr/>
        </p:nvPicPr>
        <p:blipFill>
          <a:blip r:embed="rId3" cstate="print"/>
          <a:srcRect/>
          <a:stretch>
            <a:fillRect/>
          </a:stretch>
        </p:blipFill>
        <p:spPr bwMode="auto">
          <a:xfrm>
            <a:off x="6858000" y="1752600"/>
            <a:ext cx="1827886" cy="1827886"/>
          </a:xfrm>
          <a:prstGeom prst="rect">
            <a:avLst/>
          </a:prstGeom>
          <a:noFill/>
        </p:spPr>
      </p:pic>
      <p:pic>
        <p:nvPicPr>
          <p:cNvPr id="8196" name="Picture 4" descr="C:\Documents and Settings\rjames\Local Settings\Temporary Internet Files\Content.IE5\Y6UK8FKP\MC900432437[1].wmf"/>
          <p:cNvPicPr>
            <a:picLocks noChangeAspect="1" noChangeArrowheads="1"/>
          </p:cNvPicPr>
          <p:nvPr/>
        </p:nvPicPr>
        <p:blipFill>
          <a:blip r:embed="rId4" cstate="print"/>
          <a:srcRect/>
          <a:stretch>
            <a:fillRect/>
          </a:stretch>
        </p:blipFill>
        <p:spPr bwMode="auto">
          <a:xfrm>
            <a:off x="6248400" y="4419600"/>
            <a:ext cx="1546225" cy="1841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0" presetClass="entr" presetSubtype="0" de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16"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7" dur="1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1" presetClass="entr" presetSubtype="0" fill="hold" nodeType="clickEffect">
                                  <p:stCondLst>
                                    <p:cond delay="0"/>
                                  </p:stCondLst>
                                  <p:childTnLst>
                                    <p:set>
                                      <p:cBhvr>
                                        <p:cTn id="21" dur="1" fill="hold">
                                          <p:stCondLst>
                                            <p:cond delay="0"/>
                                          </p:stCondLst>
                                        </p:cTn>
                                        <p:tgtEl>
                                          <p:spTgt spid="8194"/>
                                        </p:tgtEl>
                                        <p:attrNameLst>
                                          <p:attrName>style.visibility</p:attrName>
                                        </p:attrNameLst>
                                      </p:cBhvr>
                                      <p:to>
                                        <p:strVal val="visible"/>
                                      </p:to>
                                    </p:set>
                                    <p:animEffect transition="in" filter="fade">
                                      <p:cBhvr>
                                        <p:cTn id="22" dur="770" decel="100000"/>
                                        <p:tgtEl>
                                          <p:spTgt spid="8194"/>
                                        </p:tgtEl>
                                      </p:cBhvr>
                                    </p:animEffect>
                                    <p:animScale>
                                      <p:cBhvr>
                                        <p:cTn id="23" dur="770" decel="100000"/>
                                        <p:tgtEl>
                                          <p:spTgt spid="8194"/>
                                        </p:tgtEl>
                                      </p:cBhvr>
                                      <p:from x="10000" y="10000"/>
                                      <p:to x="200000" y="450000"/>
                                    </p:animScale>
                                    <p:animScale>
                                      <p:cBhvr>
                                        <p:cTn id="24" dur="1230" accel="100000" fill="hold">
                                          <p:stCondLst>
                                            <p:cond delay="770"/>
                                          </p:stCondLst>
                                        </p:cTn>
                                        <p:tgtEl>
                                          <p:spTgt spid="8194"/>
                                        </p:tgtEl>
                                      </p:cBhvr>
                                      <p:from x="200000" y="450000"/>
                                      <p:to x="100000" y="100000"/>
                                    </p:animScale>
                                    <p:set>
                                      <p:cBhvr>
                                        <p:cTn id="25" dur="770" fill="hold"/>
                                        <p:tgtEl>
                                          <p:spTgt spid="8194"/>
                                        </p:tgtEl>
                                        <p:attrNameLst>
                                          <p:attrName>ppt_x</p:attrName>
                                        </p:attrNameLst>
                                      </p:cBhvr>
                                      <p:to>
                                        <p:strVal val="(0.5)"/>
                                      </p:to>
                                    </p:set>
                                    <p:anim from="(0.5)" to="(#ppt_x)" calcmode="lin" valueType="num">
                                      <p:cBhvr>
                                        <p:cTn id="26" dur="1230" accel="100000" fill="hold">
                                          <p:stCondLst>
                                            <p:cond delay="770"/>
                                          </p:stCondLst>
                                        </p:cTn>
                                        <p:tgtEl>
                                          <p:spTgt spid="8194"/>
                                        </p:tgtEl>
                                        <p:attrNameLst>
                                          <p:attrName>ppt_x</p:attrName>
                                        </p:attrNameLst>
                                      </p:cBhvr>
                                    </p:anim>
                                    <p:set>
                                      <p:cBhvr>
                                        <p:cTn id="27" dur="770" fill="hold"/>
                                        <p:tgtEl>
                                          <p:spTgt spid="8194"/>
                                        </p:tgtEl>
                                        <p:attrNameLst>
                                          <p:attrName>ppt_y</p:attrName>
                                        </p:attrNameLst>
                                      </p:cBhvr>
                                      <p:to>
                                        <p:strVal val="(#ppt_y+0.4)"/>
                                      </p:to>
                                    </p:set>
                                    <p:anim from="(#ppt_y+0.4)" to="(#ppt_y)" calcmode="lin" valueType="num">
                                      <p:cBhvr>
                                        <p:cTn id="28" dur="1230" accel="100000" fill="hold">
                                          <p:stCondLst>
                                            <p:cond delay="770"/>
                                          </p:stCondLst>
                                        </p:cTn>
                                        <p:tgtEl>
                                          <p:spTgt spid="8194"/>
                                        </p:tgtEl>
                                        <p:attrNameLst>
                                          <p:attrName>ppt_y</p:attrName>
                                        </p:attrNameLst>
                                      </p:cBhvr>
                                    </p:anim>
                                  </p:childTnLst>
                                </p:cTn>
                              </p:par>
                            </p:childTnLst>
                          </p:cTn>
                        </p:par>
                      </p:childTnLst>
                    </p:cTn>
                  </p:par>
                  <p:par>
                    <p:cTn id="29" fill="hold">
                      <p:stCondLst>
                        <p:cond delay="indefinite"/>
                      </p:stCondLst>
                      <p:childTnLst>
                        <p:par>
                          <p:cTn id="30" fill="hold">
                            <p:stCondLst>
                              <p:cond delay="0"/>
                            </p:stCondLst>
                            <p:childTnLst>
                              <p:par>
                                <p:cTn id="31" presetID="49" presetClass="entr" presetSubtype="0" decel="100000" fill="hold" nodeType="clickEffect">
                                  <p:stCondLst>
                                    <p:cond delay="0"/>
                                  </p:stCondLst>
                                  <p:childTnLst>
                                    <p:set>
                                      <p:cBhvr>
                                        <p:cTn id="32" dur="1" fill="hold">
                                          <p:stCondLst>
                                            <p:cond delay="0"/>
                                          </p:stCondLst>
                                        </p:cTn>
                                        <p:tgtEl>
                                          <p:spTgt spid="8195"/>
                                        </p:tgtEl>
                                        <p:attrNameLst>
                                          <p:attrName>style.visibility</p:attrName>
                                        </p:attrNameLst>
                                      </p:cBhvr>
                                      <p:to>
                                        <p:strVal val="visible"/>
                                      </p:to>
                                    </p:set>
                                    <p:anim calcmode="lin" valueType="num">
                                      <p:cBhvr>
                                        <p:cTn id="33" dur="500" fill="hold"/>
                                        <p:tgtEl>
                                          <p:spTgt spid="8195"/>
                                        </p:tgtEl>
                                        <p:attrNameLst>
                                          <p:attrName>ppt_w</p:attrName>
                                        </p:attrNameLst>
                                      </p:cBhvr>
                                      <p:tavLst>
                                        <p:tav tm="0">
                                          <p:val>
                                            <p:fltVal val="0"/>
                                          </p:val>
                                        </p:tav>
                                        <p:tav tm="100000">
                                          <p:val>
                                            <p:strVal val="#ppt_w"/>
                                          </p:val>
                                        </p:tav>
                                      </p:tavLst>
                                    </p:anim>
                                    <p:anim calcmode="lin" valueType="num">
                                      <p:cBhvr>
                                        <p:cTn id="34" dur="500" fill="hold"/>
                                        <p:tgtEl>
                                          <p:spTgt spid="8195"/>
                                        </p:tgtEl>
                                        <p:attrNameLst>
                                          <p:attrName>ppt_h</p:attrName>
                                        </p:attrNameLst>
                                      </p:cBhvr>
                                      <p:tavLst>
                                        <p:tav tm="0">
                                          <p:val>
                                            <p:fltVal val="0"/>
                                          </p:val>
                                        </p:tav>
                                        <p:tav tm="100000">
                                          <p:val>
                                            <p:strVal val="#ppt_h"/>
                                          </p:val>
                                        </p:tav>
                                      </p:tavLst>
                                    </p:anim>
                                    <p:anim calcmode="lin" valueType="num">
                                      <p:cBhvr>
                                        <p:cTn id="35" dur="500" fill="hold"/>
                                        <p:tgtEl>
                                          <p:spTgt spid="8195"/>
                                        </p:tgtEl>
                                        <p:attrNameLst>
                                          <p:attrName>style.rotation</p:attrName>
                                        </p:attrNameLst>
                                      </p:cBhvr>
                                      <p:tavLst>
                                        <p:tav tm="0">
                                          <p:val>
                                            <p:fltVal val="360"/>
                                          </p:val>
                                        </p:tav>
                                        <p:tav tm="100000">
                                          <p:val>
                                            <p:fltVal val="0"/>
                                          </p:val>
                                        </p:tav>
                                      </p:tavLst>
                                    </p:anim>
                                    <p:animEffect transition="in" filter="fade">
                                      <p:cBhvr>
                                        <p:cTn id="36" dur="500"/>
                                        <p:tgtEl>
                                          <p:spTgt spid="8195"/>
                                        </p:tgtEl>
                                      </p:cBhvr>
                                    </p:animEffect>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nodeType="clickEffect">
                                  <p:stCondLst>
                                    <p:cond delay="0"/>
                                  </p:stCondLst>
                                  <p:childTnLst>
                                    <p:set>
                                      <p:cBhvr>
                                        <p:cTn id="40" dur="1" fill="hold">
                                          <p:stCondLst>
                                            <p:cond delay="0"/>
                                          </p:stCondLst>
                                        </p:cTn>
                                        <p:tgtEl>
                                          <p:spTgt spid="8196"/>
                                        </p:tgtEl>
                                        <p:attrNameLst>
                                          <p:attrName>style.visibility</p:attrName>
                                        </p:attrNameLst>
                                      </p:cBhvr>
                                      <p:to>
                                        <p:strVal val="visible"/>
                                      </p:to>
                                    </p:set>
                                    <p:anim calcmode="lin" valueType="num">
                                      <p:cBhvr>
                                        <p:cTn id="41" dur="500" fill="hold"/>
                                        <p:tgtEl>
                                          <p:spTgt spid="8196"/>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8196"/>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8196"/>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81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Humor</a:t>
            </a:r>
            <a:endParaRPr lang="en-US" dirty="0"/>
          </a:p>
        </p:txBody>
      </p:sp>
      <p:sp>
        <p:nvSpPr>
          <p:cNvPr id="3" name="Content Placeholder 2"/>
          <p:cNvSpPr>
            <a:spLocks noGrp="1"/>
          </p:cNvSpPr>
          <p:nvPr>
            <p:ph idx="1"/>
          </p:nvPr>
        </p:nvSpPr>
        <p:spPr/>
        <p:txBody>
          <a:bodyPr/>
          <a:lstStyle/>
          <a:p>
            <a:pPr>
              <a:buNone/>
            </a:pPr>
            <a:r>
              <a:rPr lang="en-US" dirty="0" smtClean="0">
                <a:solidFill>
                  <a:srgbClr val="FF0000"/>
                </a:solidFill>
              </a:rPr>
              <a:t>Good writers know when to add a bit of humor, something funny, to their paper.  This can make a potential boring paper into an interesting and entertaining paper, lifting someone’s spirits.</a:t>
            </a:r>
            <a:endParaRPr lang="en-US" dirty="0">
              <a:solidFill>
                <a:srgbClr val="FF0000"/>
              </a:solidFill>
            </a:endParaRPr>
          </a:p>
        </p:txBody>
      </p:sp>
      <p:pic>
        <p:nvPicPr>
          <p:cNvPr id="4098" name="Picture 2" descr="C:\Documents and Settings\Admin\Local Settings\Temporary Internet Files\Content.IE5\HYJQ9FZR\MCj04238400000[1].wmf"/>
          <p:cNvPicPr>
            <a:picLocks noChangeAspect="1" noChangeArrowheads="1"/>
          </p:cNvPicPr>
          <p:nvPr/>
        </p:nvPicPr>
        <p:blipFill>
          <a:blip r:embed="rId2" cstate="print"/>
          <a:srcRect/>
          <a:stretch>
            <a:fillRect/>
          </a:stretch>
        </p:blipFill>
        <p:spPr bwMode="auto">
          <a:xfrm>
            <a:off x="6400800" y="3962400"/>
            <a:ext cx="1901825" cy="1990725"/>
          </a:xfrm>
          <a:prstGeom prst="rect">
            <a:avLst/>
          </a:prstGeom>
          <a:noFill/>
        </p:spPr>
      </p:pic>
      <p:pic>
        <p:nvPicPr>
          <p:cNvPr id="9218" name="Picture 2" descr="C:\Documents and Settings\rjames\Local Settings\Temporary Internet Files\Content.IE5\XUAHL4G9\MC900151711[1].wmf"/>
          <p:cNvPicPr>
            <a:picLocks noChangeAspect="1" noChangeArrowheads="1"/>
          </p:cNvPicPr>
          <p:nvPr/>
        </p:nvPicPr>
        <p:blipFill>
          <a:blip r:embed="rId3" cstate="print"/>
          <a:srcRect/>
          <a:stretch>
            <a:fillRect/>
          </a:stretch>
        </p:blipFill>
        <p:spPr bwMode="auto">
          <a:xfrm>
            <a:off x="990600" y="5105400"/>
            <a:ext cx="1804111" cy="12097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0" presetClass="entr" presetSubtype="0" decel="100000" fill="hold"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19"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20" dur="1000"/>
                                        <p:tgtEl>
                                          <p:spTgt spid="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9" presetClass="entr" presetSubtype="0" decel="100000" fill="hold" nodeType="clickEffect">
                                  <p:stCondLst>
                                    <p:cond delay="0"/>
                                  </p:stCondLst>
                                  <p:childTnLst>
                                    <p:set>
                                      <p:cBhvr>
                                        <p:cTn id="24" dur="1" fill="hold">
                                          <p:stCondLst>
                                            <p:cond delay="0"/>
                                          </p:stCondLst>
                                        </p:cTn>
                                        <p:tgtEl>
                                          <p:spTgt spid="4098"/>
                                        </p:tgtEl>
                                        <p:attrNameLst>
                                          <p:attrName>style.visibility</p:attrName>
                                        </p:attrNameLst>
                                      </p:cBhvr>
                                      <p:to>
                                        <p:strVal val="visible"/>
                                      </p:to>
                                    </p:set>
                                    <p:anim calcmode="lin" valueType="num">
                                      <p:cBhvr>
                                        <p:cTn id="25" dur="500" fill="hold"/>
                                        <p:tgtEl>
                                          <p:spTgt spid="4098"/>
                                        </p:tgtEl>
                                        <p:attrNameLst>
                                          <p:attrName>ppt_w</p:attrName>
                                        </p:attrNameLst>
                                      </p:cBhvr>
                                      <p:tavLst>
                                        <p:tav tm="0">
                                          <p:val>
                                            <p:fltVal val="0"/>
                                          </p:val>
                                        </p:tav>
                                        <p:tav tm="100000">
                                          <p:val>
                                            <p:strVal val="#ppt_w"/>
                                          </p:val>
                                        </p:tav>
                                      </p:tavLst>
                                    </p:anim>
                                    <p:anim calcmode="lin" valueType="num">
                                      <p:cBhvr>
                                        <p:cTn id="26" dur="500" fill="hold"/>
                                        <p:tgtEl>
                                          <p:spTgt spid="4098"/>
                                        </p:tgtEl>
                                        <p:attrNameLst>
                                          <p:attrName>ppt_h</p:attrName>
                                        </p:attrNameLst>
                                      </p:cBhvr>
                                      <p:tavLst>
                                        <p:tav tm="0">
                                          <p:val>
                                            <p:fltVal val="0"/>
                                          </p:val>
                                        </p:tav>
                                        <p:tav tm="100000">
                                          <p:val>
                                            <p:strVal val="#ppt_h"/>
                                          </p:val>
                                        </p:tav>
                                      </p:tavLst>
                                    </p:anim>
                                    <p:anim calcmode="lin" valueType="num">
                                      <p:cBhvr>
                                        <p:cTn id="27" dur="500" fill="hold"/>
                                        <p:tgtEl>
                                          <p:spTgt spid="4098"/>
                                        </p:tgtEl>
                                        <p:attrNameLst>
                                          <p:attrName>style.rotation</p:attrName>
                                        </p:attrNameLst>
                                      </p:cBhvr>
                                      <p:tavLst>
                                        <p:tav tm="0">
                                          <p:val>
                                            <p:fltVal val="360"/>
                                          </p:val>
                                        </p:tav>
                                        <p:tav tm="100000">
                                          <p:val>
                                            <p:fltVal val="0"/>
                                          </p:val>
                                        </p:tav>
                                      </p:tavLst>
                                    </p:anim>
                                    <p:animEffect transition="in" filter="fade">
                                      <p:cBhvr>
                                        <p:cTn id="28" dur="500"/>
                                        <p:tgtEl>
                                          <p:spTgt spid="4098"/>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9218"/>
                                        </p:tgtEl>
                                        <p:attrNameLst>
                                          <p:attrName>style.visibility</p:attrName>
                                        </p:attrNameLst>
                                      </p:cBhvr>
                                      <p:to>
                                        <p:strVal val="visible"/>
                                      </p:to>
                                    </p:set>
                                    <p:animEffect transition="in" filter="wipe(down)">
                                      <p:cBhvr>
                                        <p:cTn id="33"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Example:</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solidFill>
                  <a:srgbClr val="FF0000"/>
                </a:solidFill>
              </a:rPr>
              <a:t>“There I was on the first day of school—the picture-perfect girl. My new outfit looked like something from my big sister’s magazine, my hair—for once– was having a good day, and I was strutting in my new shoes. Little did I know that I was trailing a three-yard piece of Charmin behind me. So much for using the bathroom right before class.” (Ledbetter  p.106)</a:t>
            </a:r>
            <a:endParaRPr lang="en-US" dirty="0">
              <a:solidFill>
                <a:srgbClr val="FF0000"/>
              </a:solidFill>
            </a:endParaRPr>
          </a:p>
        </p:txBody>
      </p:sp>
      <p:pic>
        <p:nvPicPr>
          <p:cNvPr id="11266" name="Picture 2" descr="C:\Documents and Settings\rjames\Local Settings\Temporary Internet Files\Content.IE5\82RQ00KG\MC900423173[1].wmf"/>
          <p:cNvPicPr>
            <a:picLocks noChangeAspect="1" noChangeArrowheads="1"/>
          </p:cNvPicPr>
          <p:nvPr/>
        </p:nvPicPr>
        <p:blipFill>
          <a:blip r:embed="rId2" cstate="print"/>
          <a:srcRect/>
          <a:stretch>
            <a:fillRect/>
          </a:stretch>
        </p:blipFill>
        <p:spPr bwMode="auto">
          <a:xfrm>
            <a:off x="381000" y="228600"/>
            <a:ext cx="1295400" cy="1295400"/>
          </a:xfrm>
          <a:prstGeom prst="rect">
            <a:avLst/>
          </a:prstGeom>
          <a:noFill/>
        </p:spPr>
      </p:pic>
      <p:pic>
        <p:nvPicPr>
          <p:cNvPr id="5" name="Picture 2" descr="C:\Documents and Settings\vevasquez\Local Settings\Temporary Internet Files\Content.IE5\ZVF8W4SE\MPj04331600000[1].jpg"/>
          <p:cNvPicPr>
            <a:picLocks noChangeAspect="1" noChangeArrowheads="1"/>
          </p:cNvPicPr>
          <p:nvPr/>
        </p:nvPicPr>
        <p:blipFill>
          <a:blip r:embed="rId3" cstate="print"/>
          <a:srcRect/>
          <a:stretch>
            <a:fillRect/>
          </a:stretch>
        </p:blipFill>
        <p:spPr bwMode="auto">
          <a:xfrm>
            <a:off x="2133600" y="5562600"/>
            <a:ext cx="914400" cy="91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nodeType="clickEffect">
                                  <p:stCondLst>
                                    <p:cond delay="0"/>
                                  </p:stCondLst>
                                  <p:childTnLst>
                                    <p:set>
                                      <p:cBhvr>
                                        <p:cTn id="13" dur="1" fill="hold">
                                          <p:stCondLst>
                                            <p:cond delay="0"/>
                                          </p:stCondLst>
                                        </p:cTn>
                                        <p:tgtEl>
                                          <p:spTgt spid="11266"/>
                                        </p:tgtEl>
                                        <p:attrNameLst>
                                          <p:attrName>style.visibility</p:attrName>
                                        </p:attrNameLst>
                                      </p:cBhvr>
                                      <p:to>
                                        <p:strVal val="visible"/>
                                      </p:to>
                                    </p:set>
                                    <p:animEffect transition="in" filter="fade">
                                      <p:cBhvr>
                                        <p:cTn id="14" dur="770" decel="100000"/>
                                        <p:tgtEl>
                                          <p:spTgt spid="11266"/>
                                        </p:tgtEl>
                                      </p:cBhvr>
                                    </p:animEffect>
                                    <p:animScale>
                                      <p:cBhvr>
                                        <p:cTn id="15" dur="770" decel="100000"/>
                                        <p:tgtEl>
                                          <p:spTgt spid="11266"/>
                                        </p:tgtEl>
                                      </p:cBhvr>
                                      <p:from x="10000" y="10000"/>
                                      <p:to x="200000" y="450000"/>
                                    </p:animScale>
                                    <p:animScale>
                                      <p:cBhvr>
                                        <p:cTn id="16" dur="1230" accel="100000" fill="hold">
                                          <p:stCondLst>
                                            <p:cond delay="770"/>
                                          </p:stCondLst>
                                        </p:cTn>
                                        <p:tgtEl>
                                          <p:spTgt spid="11266"/>
                                        </p:tgtEl>
                                      </p:cBhvr>
                                      <p:from x="200000" y="450000"/>
                                      <p:to x="100000" y="100000"/>
                                    </p:animScale>
                                    <p:set>
                                      <p:cBhvr>
                                        <p:cTn id="17" dur="770" fill="hold"/>
                                        <p:tgtEl>
                                          <p:spTgt spid="11266"/>
                                        </p:tgtEl>
                                        <p:attrNameLst>
                                          <p:attrName>ppt_x</p:attrName>
                                        </p:attrNameLst>
                                      </p:cBhvr>
                                      <p:to>
                                        <p:strVal val="(0.5)"/>
                                      </p:to>
                                    </p:set>
                                    <p:anim from="(0.5)" to="(#ppt_x)" calcmode="lin" valueType="num">
                                      <p:cBhvr>
                                        <p:cTn id="18" dur="1230" accel="100000" fill="hold">
                                          <p:stCondLst>
                                            <p:cond delay="770"/>
                                          </p:stCondLst>
                                        </p:cTn>
                                        <p:tgtEl>
                                          <p:spTgt spid="11266"/>
                                        </p:tgtEl>
                                        <p:attrNameLst>
                                          <p:attrName>ppt_x</p:attrName>
                                        </p:attrNameLst>
                                      </p:cBhvr>
                                    </p:anim>
                                    <p:set>
                                      <p:cBhvr>
                                        <p:cTn id="19" dur="770" fill="hold"/>
                                        <p:tgtEl>
                                          <p:spTgt spid="11266"/>
                                        </p:tgtEl>
                                        <p:attrNameLst>
                                          <p:attrName>ppt_y</p:attrName>
                                        </p:attrNameLst>
                                      </p:cBhvr>
                                      <p:to>
                                        <p:strVal val="(#ppt_y+0.4)"/>
                                      </p:to>
                                    </p:set>
                                    <p:anim from="(#ppt_y+0.4)" to="(#ppt_y)" calcmode="lin" valueType="num">
                                      <p:cBhvr>
                                        <p:cTn id="20" dur="1230" accel="100000" fill="hold">
                                          <p:stCondLst>
                                            <p:cond delay="770"/>
                                          </p:stCondLst>
                                        </p:cTn>
                                        <p:tgtEl>
                                          <p:spTgt spid="11266"/>
                                        </p:tgtEl>
                                        <p:attrNameLst>
                                          <p:attrName>ppt_y</p:attrName>
                                        </p:attrNameLst>
                                      </p:cBhvr>
                                    </p:anim>
                                  </p:childTnLst>
                                </p:cTn>
                              </p:par>
                            </p:childTnLst>
                          </p:cTn>
                        </p:par>
                      </p:childTnLst>
                    </p:cTn>
                  </p:par>
                  <p:par>
                    <p:cTn id="21" fill="hold">
                      <p:stCondLst>
                        <p:cond delay="indefinite"/>
                      </p:stCondLst>
                      <p:childTnLst>
                        <p:par>
                          <p:cTn id="22" fill="hold">
                            <p:stCondLst>
                              <p:cond delay="0"/>
                            </p:stCondLst>
                            <p:childTnLst>
                              <p:par>
                                <p:cTn id="23" presetID="40" presetClass="entr" presetSubtype="0" fill="hold" nodeType="clickEffect">
                                  <p:stCondLst>
                                    <p:cond delay="0"/>
                                  </p:stCondLst>
                                  <p:iterate type="lt">
                                    <p:tmPct val="10000"/>
                                  </p:iterate>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1000"/>
                                        <p:tgtEl>
                                          <p:spTgt spid="3">
                                            <p:txEl>
                                              <p:pRg st="0" end="0"/>
                                            </p:txEl>
                                          </p:spTgt>
                                        </p:tgtEl>
                                      </p:cBhvr>
                                    </p:animEffect>
                                    <p:anim calcmode="lin" valueType="num">
                                      <p:cBhvr>
                                        <p:cTn id="26"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27"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down)">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lstStyle/>
          <a:p>
            <a:pPr marL="514350" indent="-514350">
              <a:buAutoNum type="arabicPeriod"/>
            </a:pPr>
            <a:r>
              <a:rPr lang="en-US" dirty="0" smtClean="0"/>
              <a:t>Write about something that has happened to you that you think/thought was funny.  Try to write it down and capture it in words.  </a:t>
            </a:r>
          </a:p>
          <a:p>
            <a:pPr marL="514350" indent="-514350">
              <a:buAutoNum type="arabicPeriod"/>
            </a:pPr>
            <a:r>
              <a:rPr lang="en-US" dirty="0" smtClean="0"/>
              <a:t>Then, read it out loud.  Does it still sound funny?  </a:t>
            </a:r>
          </a:p>
          <a:p>
            <a:pPr marL="514350" indent="-514350">
              <a:buAutoNum type="arabicPeriod"/>
            </a:pPr>
            <a:r>
              <a:rPr lang="en-US" dirty="0" smtClean="0"/>
              <a:t>If it does not, figure out what you can add/change to make sure your words capture the humor.</a:t>
            </a:r>
            <a:endParaRPr lang="en-US" dirty="0"/>
          </a:p>
        </p:txBody>
      </p:sp>
      <p:pic>
        <p:nvPicPr>
          <p:cNvPr id="10242" name="Picture 2" descr="C:\Documents and Settings\rjames\Local Settings\Temporary Internet Files\Content.IE5\IJYAYMQF\MC900434381[1].wmf"/>
          <p:cNvPicPr>
            <a:picLocks noChangeAspect="1" noChangeArrowheads="1"/>
          </p:cNvPicPr>
          <p:nvPr/>
        </p:nvPicPr>
        <p:blipFill>
          <a:blip r:embed="rId2" cstate="print"/>
          <a:srcRect/>
          <a:stretch>
            <a:fillRect/>
          </a:stretch>
        </p:blipFill>
        <p:spPr bwMode="auto">
          <a:xfrm>
            <a:off x="7236590" y="152401"/>
            <a:ext cx="1354960" cy="1371600"/>
          </a:xfrm>
          <a:prstGeom prst="rect">
            <a:avLst/>
          </a:prstGeom>
          <a:noFill/>
        </p:spPr>
      </p:pic>
      <p:pic>
        <p:nvPicPr>
          <p:cNvPr id="10243" name="Picture 3" descr="C:\Documents and Settings\rjames\Local Settings\Temporary Internet Files\Content.IE5\XUAHL4G9\MC900433817[1].png"/>
          <p:cNvPicPr>
            <a:picLocks noChangeAspect="1" noChangeArrowheads="1"/>
          </p:cNvPicPr>
          <p:nvPr/>
        </p:nvPicPr>
        <p:blipFill>
          <a:blip r:embed="rId3" cstate="print"/>
          <a:srcRect/>
          <a:stretch>
            <a:fillRect/>
          </a:stretch>
        </p:blipFill>
        <p:spPr bwMode="auto">
          <a:xfrm>
            <a:off x="304800" y="0"/>
            <a:ext cx="1600200" cy="1600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7"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0" presetClass="entr" presetSubtype="0" fill="hold" nodeType="clickEffect">
                                  <p:stCondLst>
                                    <p:cond delay="0"/>
                                  </p:stCondLst>
                                  <p:iterate type="lt">
                                    <p:tmPct val="10000"/>
                                  </p:iterate>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28"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p:cTn id="33"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25" presetClass="entr" presetSubtype="0" fill="hold" nodeType="clickEffect">
                                  <p:stCondLst>
                                    <p:cond delay="0"/>
                                  </p:stCondLst>
                                  <p:childTnLst>
                                    <p:set>
                                      <p:cBhvr>
                                        <p:cTn id="38" dur="1" fill="hold">
                                          <p:stCondLst>
                                            <p:cond delay="0"/>
                                          </p:stCondLst>
                                        </p:cTn>
                                        <p:tgtEl>
                                          <p:spTgt spid="10242"/>
                                        </p:tgtEl>
                                        <p:attrNameLst>
                                          <p:attrName>style.visibility</p:attrName>
                                        </p:attrNameLst>
                                      </p:cBhvr>
                                      <p:to>
                                        <p:strVal val="visible"/>
                                      </p:to>
                                    </p:set>
                                    <p:anim calcmode="lin" valueType="num">
                                      <p:cBhvr>
                                        <p:cTn id="39" dur="500" decel="50000" fill="hold">
                                          <p:stCondLst>
                                            <p:cond delay="0"/>
                                          </p:stCondLst>
                                        </p:cTn>
                                        <p:tgtEl>
                                          <p:spTgt spid="10242"/>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10242"/>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10242"/>
                                        </p:tgtEl>
                                        <p:attrNameLst>
                                          <p:attrName>ppt_w</p:attrName>
                                        </p:attrNameLst>
                                      </p:cBhvr>
                                      <p:tavLst>
                                        <p:tav tm="0">
                                          <p:val>
                                            <p:strVal val="#ppt_w*.05"/>
                                          </p:val>
                                        </p:tav>
                                        <p:tav tm="100000">
                                          <p:val>
                                            <p:strVal val="#ppt_w"/>
                                          </p:val>
                                        </p:tav>
                                      </p:tavLst>
                                    </p:anim>
                                    <p:anim calcmode="lin" valueType="num">
                                      <p:cBhvr>
                                        <p:cTn id="42" dur="1000" fill="hold"/>
                                        <p:tgtEl>
                                          <p:spTgt spid="10242"/>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10242"/>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10242"/>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10242"/>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10242"/>
                                        </p:tgtEl>
                                      </p:cBhvr>
                                    </p:animEffect>
                                  </p:childTnLst>
                                </p:cTn>
                              </p:par>
                            </p:childTnLst>
                          </p:cTn>
                        </p:par>
                      </p:childTnLst>
                    </p:cTn>
                  </p:par>
                  <p:par>
                    <p:cTn id="47" fill="hold">
                      <p:stCondLst>
                        <p:cond delay="indefinite"/>
                      </p:stCondLst>
                      <p:childTnLst>
                        <p:par>
                          <p:cTn id="48" fill="hold">
                            <p:stCondLst>
                              <p:cond delay="0"/>
                            </p:stCondLst>
                            <p:childTnLst>
                              <p:par>
                                <p:cTn id="49" presetID="49" presetClass="entr" presetSubtype="0" decel="100000" fill="hold" nodeType="clickEffect">
                                  <p:stCondLst>
                                    <p:cond delay="0"/>
                                  </p:stCondLst>
                                  <p:childTnLst>
                                    <p:set>
                                      <p:cBhvr>
                                        <p:cTn id="50" dur="1" fill="hold">
                                          <p:stCondLst>
                                            <p:cond delay="0"/>
                                          </p:stCondLst>
                                        </p:cTn>
                                        <p:tgtEl>
                                          <p:spTgt spid="10243"/>
                                        </p:tgtEl>
                                        <p:attrNameLst>
                                          <p:attrName>style.visibility</p:attrName>
                                        </p:attrNameLst>
                                      </p:cBhvr>
                                      <p:to>
                                        <p:strVal val="visible"/>
                                      </p:to>
                                    </p:set>
                                    <p:anim calcmode="lin" valueType="num">
                                      <p:cBhvr>
                                        <p:cTn id="51" dur="500" fill="hold"/>
                                        <p:tgtEl>
                                          <p:spTgt spid="10243"/>
                                        </p:tgtEl>
                                        <p:attrNameLst>
                                          <p:attrName>ppt_w</p:attrName>
                                        </p:attrNameLst>
                                      </p:cBhvr>
                                      <p:tavLst>
                                        <p:tav tm="0">
                                          <p:val>
                                            <p:fltVal val="0"/>
                                          </p:val>
                                        </p:tav>
                                        <p:tav tm="100000">
                                          <p:val>
                                            <p:strVal val="#ppt_w"/>
                                          </p:val>
                                        </p:tav>
                                      </p:tavLst>
                                    </p:anim>
                                    <p:anim calcmode="lin" valueType="num">
                                      <p:cBhvr>
                                        <p:cTn id="52" dur="500" fill="hold"/>
                                        <p:tgtEl>
                                          <p:spTgt spid="10243"/>
                                        </p:tgtEl>
                                        <p:attrNameLst>
                                          <p:attrName>ppt_h</p:attrName>
                                        </p:attrNameLst>
                                      </p:cBhvr>
                                      <p:tavLst>
                                        <p:tav tm="0">
                                          <p:val>
                                            <p:fltVal val="0"/>
                                          </p:val>
                                        </p:tav>
                                        <p:tav tm="100000">
                                          <p:val>
                                            <p:strVal val="#ppt_h"/>
                                          </p:val>
                                        </p:tav>
                                      </p:tavLst>
                                    </p:anim>
                                    <p:anim calcmode="lin" valueType="num">
                                      <p:cBhvr>
                                        <p:cTn id="53" dur="500" fill="hold"/>
                                        <p:tgtEl>
                                          <p:spTgt spid="10243"/>
                                        </p:tgtEl>
                                        <p:attrNameLst>
                                          <p:attrName>style.rotation</p:attrName>
                                        </p:attrNameLst>
                                      </p:cBhvr>
                                      <p:tavLst>
                                        <p:tav tm="0">
                                          <p:val>
                                            <p:fltVal val="360"/>
                                          </p:val>
                                        </p:tav>
                                        <p:tav tm="100000">
                                          <p:val>
                                            <p:fltVal val="0"/>
                                          </p:val>
                                        </p:tav>
                                      </p:tavLst>
                                    </p:anim>
                                    <p:animEffect transition="in" filter="fade">
                                      <p:cBhvr>
                                        <p:cTn id="54"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Smiley Face Tricks</a:t>
            </a:r>
            <a:endParaRPr lang="en-US" dirty="0"/>
          </a:p>
        </p:txBody>
      </p:sp>
      <p:sp>
        <p:nvSpPr>
          <p:cNvPr id="3" name="Content Placeholder 2"/>
          <p:cNvSpPr>
            <a:spLocks noGrp="1"/>
          </p:cNvSpPr>
          <p:nvPr>
            <p:ph idx="1"/>
          </p:nvPr>
        </p:nvSpPr>
        <p:spPr/>
        <p:txBody>
          <a:bodyPr>
            <a:normAutofit/>
          </a:bodyPr>
          <a:lstStyle/>
          <a:p>
            <a:pPr algn="ctr">
              <a:buNone/>
            </a:pPr>
            <a:r>
              <a:rPr lang="en-US" sz="9600" dirty="0" smtClean="0">
                <a:solidFill>
                  <a:srgbClr val="FF0000"/>
                </a:solidFill>
              </a:rPr>
              <a:t>Hyphenated Modifiers</a:t>
            </a:r>
            <a:endParaRPr lang="en-US" sz="9600" dirty="0">
              <a:solidFill>
                <a:srgbClr val="FF0000"/>
              </a:solidFill>
            </a:endParaRPr>
          </a:p>
        </p:txBody>
      </p:sp>
      <p:pic>
        <p:nvPicPr>
          <p:cNvPr id="12290" name="Picture 2" descr="C:\Documents and Settings\rjames\Local Settings\Temporary Internet Files\Content.IE5\WJ0AW2MS\MC900433820[1].png"/>
          <p:cNvPicPr>
            <a:picLocks noChangeAspect="1" noChangeArrowheads="1"/>
          </p:cNvPicPr>
          <p:nvPr/>
        </p:nvPicPr>
        <p:blipFill>
          <a:blip r:embed="rId2" cstate="print"/>
          <a:srcRect/>
          <a:stretch>
            <a:fillRect/>
          </a:stretch>
        </p:blipFill>
        <p:spPr bwMode="auto">
          <a:xfrm>
            <a:off x="381000" y="4648200"/>
            <a:ext cx="1828572" cy="1828572"/>
          </a:xfrm>
          <a:prstGeom prst="rect">
            <a:avLst/>
          </a:prstGeom>
          <a:noFill/>
        </p:spPr>
      </p:pic>
      <p:pic>
        <p:nvPicPr>
          <p:cNvPr id="12291" name="Picture 3" descr="C:\Documents and Settings\rjames\Local Settings\Temporary Internet Files\Content.IE5\5CK6K0SX\MC900434399[1].wmf"/>
          <p:cNvPicPr>
            <a:picLocks noChangeAspect="1" noChangeArrowheads="1"/>
          </p:cNvPicPr>
          <p:nvPr/>
        </p:nvPicPr>
        <p:blipFill>
          <a:blip r:embed="rId3" cstate="print"/>
          <a:srcRect/>
          <a:stretch>
            <a:fillRect/>
          </a:stretch>
        </p:blipFill>
        <p:spPr bwMode="auto">
          <a:xfrm>
            <a:off x="6553200" y="4876800"/>
            <a:ext cx="1847850" cy="1327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nodeType="clickEffect">
                                  <p:stCondLst>
                                    <p:cond delay="0"/>
                                  </p:stCondLst>
                                  <p:childTnLst>
                                    <p:set>
                                      <p:cBhvr>
                                        <p:cTn id="20" dur="1" fill="hold">
                                          <p:stCondLst>
                                            <p:cond delay="0"/>
                                          </p:stCondLst>
                                        </p:cTn>
                                        <p:tgtEl>
                                          <p:spTgt spid="12291"/>
                                        </p:tgtEl>
                                        <p:attrNameLst>
                                          <p:attrName>style.visibility</p:attrName>
                                        </p:attrNameLst>
                                      </p:cBhvr>
                                      <p:to>
                                        <p:strVal val="visible"/>
                                      </p:to>
                                    </p:set>
                                    <p:anim calcmode="lin" valueType="num">
                                      <p:cBhvr>
                                        <p:cTn id="21" dur="500" fill="hold"/>
                                        <p:tgtEl>
                                          <p:spTgt spid="12291"/>
                                        </p:tgtEl>
                                        <p:attrNameLst>
                                          <p:attrName>ppt_w</p:attrName>
                                        </p:attrNameLst>
                                      </p:cBhvr>
                                      <p:tavLst>
                                        <p:tav tm="0">
                                          <p:val>
                                            <p:fltVal val="0"/>
                                          </p:val>
                                        </p:tav>
                                        <p:tav tm="100000">
                                          <p:val>
                                            <p:strVal val="#ppt_w"/>
                                          </p:val>
                                        </p:tav>
                                      </p:tavLst>
                                    </p:anim>
                                    <p:anim calcmode="lin" valueType="num">
                                      <p:cBhvr>
                                        <p:cTn id="22" dur="500" fill="hold"/>
                                        <p:tgtEl>
                                          <p:spTgt spid="12291"/>
                                        </p:tgtEl>
                                        <p:attrNameLst>
                                          <p:attrName>ppt_h</p:attrName>
                                        </p:attrNameLst>
                                      </p:cBhvr>
                                      <p:tavLst>
                                        <p:tav tm="0">
                                          <p:val>
                                            <p:fltVal val="0"/>
                                          </p:val>
                                        </p:tav>
                                        <p:tav tm="100000">
                                          <p:val>
                                            <p:strVal val="#ppt_h"/>
                                          </p:val>
                                        </p:tav>
                                      </p:tavLst>
                                    </p:anim>
                                    <p:anim calcmode="lin" valueType="num">
                                      <p:cBhvr>
                                        <p:cTn id="23" dur="500" fill="hold"/>
                                        <p:tgtEl>
                                          <p:spTgt spid="12291"/>
                                        </p:tgtEl>
                                        <p:attrNameLst>
                                          <p:attrName>style.rotation</p:attrName>
                                        </p:attrNameLst>
                                      </p:cBhvr>
                                      <p:tavLst>
                                        <p:tav tm="0">
                                          <p:val>
                                            <p:fltVal val="360"/>
                                          </p:val>
                                        </p:tav>
                                        <p:tav tm="100000">
                                          <p:val>
                                            <p:fltVal val="0"/>
                                          </p:val>
                                        </p:tav>
                                      </p:tavLst>
                                    </p:anim>
                                    <p:animEffect transition="in" filter="fade">
                                      <p:cBhvr>
                                        <p:cTn id="24" dur="500"/>
                                        <p:tgtEl>
                                          <p:spTgt spid="12291"/>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nodeType="clickEffect">
                                  <p:stCondLst>
                                    <p:cond delay="0"/>
                                  </p:stCondLst>
                                  <p:childTnLst>
                                    <p:set>
                                      <p:cBhvr>
                                        <p:cTn id="28" dur="1" fill="hold">
                                          <p:stCondLst>
                                            <p:cond delay="0"/>
                                          </p:stCondLst>
                                        </p:cTn>
                                        <p:tgtEl>
                                          <p:spTgt spid="12290"/>
                                        </p:tgtEl>
                                        <p:attrNameLst>
                                          <p:attrName>style.visibility</p:attrName>
                                        </p:attrNameLst>
                                      </p:cBhvr>
                                      <p:to>
                                        <p:strVal val="visible"/>
                                      </p:to>
                                    </p:set>
                                    <p:anim calcmode="lin" valueType="num">
                                      <p:cBhvr>
                                        <p:cTn id="29" dur="500" decel="50000" fill="hold">
                                          <p:stCondLst>
                                            <p:cond delay="0"/>
                                          </p:stCondLst>
                                        </p:cTn>
                                        <p:tgtEl>
                                          <p:spTgt spid="12290"/>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2290"/>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2290"/>
                                        </p:tgtEl>
                                        <p:attrNameLst>
                                          <p:attrName>ppt_w</p:attrName>
                                        </p:attrNameLst>
                                      </p:cBhvr>
                                      <p:tavLst>
                                        <p:tav tm="0">
                                          <p:val>
                                            <p:strVal val="#ppt_w*.05"/>
                                          </p:val>
                                        </p:tav>
                                        <p:tav tm="100000">
                                          <p:val>
                                            <p:strVal val="#ppt_w"/>
                                          </p:val>
                                        </p:tav>
                                      </p:tavLst>
                                    </p:anim>
                                    <p:anim calcmode="lin" valueType="num">
                                      <p:cBhvr>
                                        <p:cTn id="32" dur="1000" fill="hold"/>
                                        <p:tgtEl>
                                          <p:spTgt spid="12290"/>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2290"/>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2290"/>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2290"/>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04800"/>
            <a:ext cx="7543800" cy="1143000"/>
          </a:xfrm>
        </p:spPr>
        <p:txBody>
          <a:bodyPr>
            <a:normAutofit fontScale="90000"/>
          </a:bodyPr>
          <a:lstStyle/>
          <a:p>
            <a:r>
              <a:rPr lang="en-US" dirty="0" smtClean="0"/>
              <a:t>Hyphenated Modifiers</a:t>
            </a:r>
            <a:br>
              <a:rPr lang="en-US" dirty="0" smtClean="0"/>
            </a:br>
            <a:endParaRPr lang="en-US" dirty="0"/>
          </a:p>
        </p:txBody>
      </p:sp>
      <p:sp>
        <p:nvSpPr>
          <p:cNvPr id="3" name="Content Placeholder 2"/>
          <p:cNvSpPr>
            <a:spLocks noGrp="1"/>
          </p:cNvSpPr>
          <p:nvPr>
            <p:ph idx="1"/>
          </p:nvPr>
        </p:nvSpPr>
        <p:spPr>
          <a:xfrm>
            <a:off x="457200" y="1981200"/>
            <a:ext cx="8229600" cy="4525963"/>
          </a:xfrm>
        </p:spPr>
        <p:txBody>
          <a:bodyPr>
            <a:normAutofit/>
          </a:bodyPr>
          <a:lstStyle/>
          <a:p>
            <a:pPr algn="ctr">
              <a:buNone/>
            </a:pPr>
            <a:r>
              <a:rPr lang="en-US" sz="4000" dirty="0" smtClean="0">
                <a:solidFill>
                  <a:srgbClr val="FF0000"/>
                </a:solidFill>
              </a:rPr>
              <a:t>Sometimes a new way of saying something can make all the difference.  Hyphenated adjectives often cause the reader to “sit up and take notice” of what you have written.</a:t>
            </a:r>
            <a:endParaRPr lang="en-US" sz="4000" dirty="0">
              <a:solidFill>
                <a:srgbClr val="FF0000"/>
              </a:solidFill>
            </a:endParaRPr>
          </a:p>
        </p:txBody>
      </p:sp>
      <p:pic>
        <p:nvPicPr>
          <p:cNvPr id="5122" name="Picture 2" descr="C:\Documents and Settings\Admin\Local Settings\Temporary Internet Files\Content.IE5\U4QWRO19\MCj01047140000[1].wmf"/>
          <p:cNvPicPr>
            <a:picLocks noChangeAspect="1" noChangeArrowheads="1"/>
          </p:cNvPicPr>
          <p:nvPr/>
        </p:nvPicPr>
        <p:blipFill>
          <a:blip r:embed="rId2" cstate="print"/>
          <a:srcRect/>
          <a:stretch>
            <a:fillRect/>
          </a:stretch>
        </p:blipFill>
        <p:spPr bwMode="auto">
          <a:xfrm>
            <a:off x="381000" y="152400"/>
            <a:ext cx="1812341" cy="1613916"/>
          </a:xfrm>
          <a:prstGeom prst="rect">
            <a:avLst/>
          </a:prstGeom>
          <a:noFill/>
        </p:spPr>
      </p:pic>
      <p:pic>
        <p:nvPicPr>
          <p:cNvPr id="13314" name="Picture 2" descr="C:\Documents and Settings\rjames\Local Settings\Temporary Internet Files\Content.IE5\XUAHL4G9\MC900434387[1].wmf"/>
          <p:cNvPicPr>
            <a:picLocks noChangeAspect="1" noChangeArrowheads="1"/>
          </p:cNvPicPr>
          <p:nvPr/>
        </p:nvPicPr>
        <p:blipFill>
          <a:blip r:embed="rId3" cstate="print"/>
          <a:srcRect/>
          <a:stretch>
            <a:fillRect/>
          </a:stretch>
        </p:blipFill>
        <p:spPr bwMode="auto">
          <a:xfrm>
            <a:off x="228600" y="5099050"/>
            <a:ext cx="1841500" cy="17589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nodeType="clickEffect">
                                  <p:stCondLst>
                                    <p:cond delay="0"/>
                                  </p:stCondLst>
                                  <p:childTnLst>
                                    <p:set>
                                      <p:cBhvr>
                                        <p:cTn id="13" dur="1" fill="hold">
                                          <p:stCondLst>
                                            <p:cond delay="0"/>
                                          </p:stCondLst>
                                        </p:cTn>
                                        <p:tgtEl>
                                          <p:spTgt spid="5122"/>
                                        </p:tgtEl>
                                        <p:attrNameLst>
                                          <p:attrName>style.visibility</p:attrName>
                                        </p:attrNameLst>
                                      </p:cBhvr>
                                      <p:to>
                                        <p:strVal val="visible"/>
                                      </p:to>
                                    </p:set>
                                    <p:anim calcmode="lin" valueType="num">
                                      <p:cBhvr>
                                        <p:cTn id="14" dur="500" decel="50000" fill="hold">
                                          <p:stCondLst>
                                            <p:cond delay="0"/>
                                          </p:stCondLst>
                                        </p:cTn>
                                        <p:tgtEl>
                                          <p:spTgt spid="5122"/>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5122"/>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5122"/>
                                        </p:tgtEl>
                                        <p:attrNameLst>
                                          <p:attrName>ppt_w</p:attrName>
                                        </p:attrNameLst>
                                      </p:cBhvr>
                                      <p:tavLst>
                                        <p:tav tm="0">
                                          <p:val>
                                            <p:strVal val="#ppt_w*.05"/>
                                          </p:val>
                                        </p:tav>
                                        <p:tav tm="100000">
                                          <p:val>
                                            <p:strVal val="#ppt_w"/>
                                          </p:val>
                                        </p:tav>
                                      </p:tavLst>
                                    </p:anim>
                                    <p:anim calcmode="lin" valueType="num">
                                      <p:cBhvr>
                                        <p:cTn id="17" dur="1000" fill="hold"/>
                                        <p:tgtEl>
                                          <p:spTgt spid="5122"/>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5122"/>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5122"/>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5122"/>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5122"/>
                                        </p:tgtEl>
                                      </p:cBhvr>
                                    </p:animEffect>
                                  </p:childTnLst>
                                </p:cTn>
                              </p:par>
                            </p:childTnLst>
                          </p:cTn>
                        </p:par>
                      </p:childTnLst>
                    </p:cTn>
                  </p:par>
                  <p:par>
                    <p:cTn id="22" fill="hold">
                      <p:stCondLst>
                        <p:cond delay="indefinite"/>
                      </p:stCondLst>
                      <p:childTnLst>
                        <p:par>
                          <p:cTn id="23" fill="hold">
                            <p:stCondLst>
                              <p:cond delay="0"/>
                            </p:stCondLst>
                            <p:childTnLst>
                              <p:par>
                                <p:cTn id="24" presetID="39" presetClass="entr" presetSubtype="0" accel="100000" fill="hold" nodeType="clickEffect">
                                  <p:stCondLst>
                                    <p:cond delay="0"/>
                                  </p:stCondLst>
                                  <p:childTnLst>
                                    <p:set>
                                      <p:cBhvr>
                                        <p:cTn id="25" dur="1" fill="hold">
                                          <p:stCondLst>
                                            <p:cond delay="0"/>
                                          </p:stCondLst>
                                        </p:cTn>
                                        <p:tgtEl>
                                          <p:spTgt spid="3">
                                            <p:txEl>
                                              <p:pRg st="0" end="0"/>
                                            </p:txEl>
                                          </p:spTgt>
                                        </p:tgtEl>
                                        <p:attrNameLst>
                                          <p:attrName>style.visibility</p:attrName>
                                        </p:attrNameLst>
                                      </p:cBhvr>
                                      <p:to>
                                        <p:strVal val="visible"/>
                                      </p:to>
                                    </p:set>
                                    <p:anim calcmode="lin" valueType="num">
                                      <p:cBhvr>
                                        <p:cTn id="26"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7"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8"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9"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9" presetClass="entr" presetSubtype="0" accel="100000" fill="hold" nodeType="clickEffect">
                                  <p:stCondLst>
                                    <p:cond delay="0"/>
                                  </p:stCondLst>
                                  <p:childTnLst>
                                    <p:set>
                                      <p:cBhvr>
                                        <p:cTn id="33" dur="1" fill="hold">
                                          <p:stCondLst>
                                            <p:cond delay="0"/>
                                          </p:stCondLst>
                                        </p:cTn>
                                        <p:tgtEl>
                                          <p:spTgt spid="13314"/>
                                        </p:tgtEl>
                                        <p:attrNameLst>
                                          <p:attrName>style.visibility</p:attrName>
                                        </p:attrNameLst>
                                      </p:cBhvr>
                                      <p:to>
                                        <p:strVal val="visible"/>
                                      </p:to>
                                    </p:set>
                                    <p:anim calcmode="lin" valueType="num">
                                      <p:cBhvr>
                                        <p:cTn id="34" dur="500" fill="hold"/>
                                        <p:tgtEl>
                                          <p:spTgt spid="13314"/>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13314"/>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13314"/>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Examples</a:t>
            </a:r>
            <a:endParaRPr lang="en-US" dirty="0">
              <a:solidFill>
                <a:srgbClr val="FF0000"/>
              </a:solidFill>
            </a:endParaRPr>
          </a:p>
        </p:txBody>
      </p:sp>
      <p:sp>
        <p:nvSpPr>
          <p:cNvPr id="3" name="Content Placeholder 2"/>
          <p:cNvSpPr>
            <a:spLocks noGrp="1"/>
          </p:cNvSpPr>
          <p:nvPr>
            <p:ph idx="1"/>
          </p:nvPr>
        </p:nvSpPr>
        <p:spPr>
          <a:xfrm>
            <a:off x="457200" y="2438400"/>
            <a:ext cx="8229600" cy="3687763"/>
          </a:xfrm>
        </p:spPr>
        <p:txBody>
          <a:bodyPr>
            <a:normAutofit fontScale="85000" lnSpcReduction="20000"/>
          </a:bodyPr>
          <a:lstStyle/>
          <a:p>
            <a:pPr>
              <a:buNone/>
            </a:pPr>
            <a:r>
              <a:rPr lang="en-US" dirty="0" smtClean="0">
                <a:solidFill>
                  <a:srgbClr val="FF0000"/>
                </a:solidFill>
              </a:rPr>
              <a:t>The teacher looked at me with her I-am-going-to-give-you-a-detention look.</a:t>
            </a:r>
          </a:p>
          <a:p>
            <a:pPr>
              <a:buNone/>
            </a:pPr>
            <a:r>
              <a:rPr lang="en-US" dirty="0" smtClean="0">
                <a:solidFill>
                  <a:srgbClr val="FF0000"/>
                </a:solidFill>
              </a:rPr>
              <a:t>When I was getting dressed for school, my mom had this you’d-better-wear-that-red-sweater-your-grandma-knitted-you-or-else look.</a:t>
            </a:r>
            <a:endParaRPr lang="en-US" dirty="0" smtClean="0"/>
          </a:p>
          <a:p>
            <a:pPr>
              <a:buNone/>
            </a:pPr>
            <a:endParaRPr lang="en-US" dirty="0" smtClean="0">
              <a:solidFill>
                <a:srgbClr val="FF0000"/>
              </a:solidFill>
            </a:endParaRPr>
          </a:p>
          <a:p>
            <a:pPr>
              <a:buNone/>
            </a:pPr>
            <a:r>
              <a:rPr lang="en-US" dirty="0" smtClean="0">
                <a:solidFill>
                  <a:srgbClr val="FF0000"/>
                </a:solidFill>
              </a:rPr>
              <a:t>He gave me a let’s-be-friends handshake.</a:t>
            </a:r>
          </a:p>
          <a:p>
            <a:pPr>
              <a:buNone/>
            </a:pPr>
            <a:endParaRPr lang="en-US" dirty="0" smtClean="0"/>
          </a:p>
          <a:p>
            <a:pPr>
              <a:buNone/>
            </a:pPr>
            <a:r>
              <a:rPr lang="en-US" dirty="0" smtClean="0">
                <a:solidFill>
                  <a:srgbClr val="FF0000"/>
                </a:solidFill>
              </a:rPr>
              <a:t>She gave me the I-don’t-like-your-shirt look.</a:t>
            </a:r>
            <a:endParaRPr lang="en-US" dirty="0">
              <a:solidFill>
                <a:srgbClr val="FF0000"/>
              </a:solidFill>
            </a:endParaRPr>
          </a:p>
        </p:txBody>
      </p:sp>
      <p:pic>
        <p:nvPicPr>
          <p:cNvPr id="2050" name="Picture 2" descr="C:\Documents and Settings\vevasquez\Local Settings\Temporary Internet Files\Content.IE5\27Z6FM29\MCj04417260000[1].png"/>
          <p:cNvPicPr>
            <a:picLocks noChangeAspect="1" noChangeArrowheads="1"/>
          </p:cNvPicPr>
          <p:nvPr/>
        </p:nvPicPr>
        <p:blipFill>
          <a:blip r:embed="rId2" cstate="print"/>
          <a:srcRect/>
          <a:stretch>
            <a:fillRect/>
          </a:stretch>
        </p:blipFill>
        <p:spPr bwMode="auto">
          <a:xfrm>
            <a:off x="6019800" y="228600"/>
            <a:ext cx="2362200" cy="2362200"/>
          </a:xfrm>
          <a:prstGeom prst="rect">
            <a:avLst/>
          </a:prstGeom>
          <a:noFill/>
        </p:spPr>
      </p:pic>
      <p:pic>
        <p:nvPicPr>
          <p:cNvPr id="14338" name="Picture 2" descr="C:\Documents and Settings\rjames\Local Settings\Temporary Internet Files\Content.IE5\82RQ00KG\MC900434389[1].wmf"/>
          <p:cNvPicPr>
            <a:picLocks noChangeAspect="1" noChangeArrowheads="1"/>
          </p:cNvPicPr>
          <p:nvPr/>
        </p:nvPicPr>
        <p:blipFill>
          <a:blip r:embed="rId3" cstate="print"/>
          <a:srcRect/>
          <a:stretch>
            <a:fillRect/>
          </a:stretch>
        </p:blipFill>
        <p:spPr bwMode="auto">
          <a:xfrm>
            <a:off x="838200" y="304800"/>
            <a:ext cx="1206500" cy="1901825"/>
          </a:xfrm>
          <a:prstGeom prst="rect">
            <a:avLst/>
          </a:prstGeom>
          <a:noFill/>
        </p:spPr>
      </p:pic>
      <p:pic>
        <p:nvPicPr>
          <p:cNvPr id="6"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3962400" y="2743200"/>
            <a:ext cx="457200" cy="457200"/>
          </a:xfrm>
          <a:prstGeom prst="rect">
            <a:avLst/>
          </a:prstGeom>
          <a:noFill/>
        </p:spPr>
      </p:pic>
      <p:pic>
        <p:nvPicPr>
          <p:cNvPr id="7"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4343400" y="3886200"/>
            <a:ext cx="457200" cy="457200"/>
          </a:xfrm>
          <a:prstGeom prst="rect">
            <a:avLst/>
          </a:prstGeom>
          <a:noFill/>
        </p:spPr>
      </p:pic>
      <p:pic>
        <p:nvPicPr>
          <p:cNvPr id="8"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6324600" y="4648200"/>
            <a:ext cx="457200" cy="457200"/>
          </a:xfrm>
          <a:prstGeom prst="rect">
            <a:avLst/>
          </a:prstGeom>
          <a:noFill/>
        </p:spPr>
      </p:pic>
      <p:pic>
        <p:nvPicPr>
          <p:cNvPr id="9"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6781800" y="5410200"/>
            <a:ext cx="457200" cy="457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0" presetClass="entr" presetSubtype="0" decel="100000"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 calcmode="lin" valueType="num">
                                      <p:cBhvr>
                                        <p:cTn id="15" dur="1000" fill="hold"/>
                                        <p:tgtEl>
                                          <p:spTgt spid="2050"/>
                                        </p:tgtEl>
                                        <p:attrNameLst>
                                          <p:attrName>ppt_w</p:attrName>
                                        </p:attrNameLst>
                                      </p:cBhvr>
                                      <p:tavLst>
                                        <p:tav tm="0">
                                          <p:val>
                                            <p:strVal val="#ppt_w+.3"/>
                                          </p:val>
                                        </p:tav>
                                        <p:tav tm="100000">
                                          <p:val>
                                            <p:strVal val="#ppt_w"/>
                                          </p:val>
                                        </p:tav>
                                      </p:tavLst>
                                    </p:anim>
                                    <p:anim calcmode="lin" valueType="num">
                                      <p:cBhvr>
                                        <p:cTn id="16" dur="1000" fill="hold"/>
                                        <p:tgtEl>
                                          <p:spTgt spid="2050"/>
                                        </p:tgtEl>
                                        <p:attrNameLst>
                                          <p:attrName>ppt_h</p:attrName>
                                        </p:attrNameLst>
                                      </p:cBhvr>
                                      <p:tavLst>
                                        <p:tav tm="0">
                                          <p:val>
                                            <p:strVal val="#ppt_h"/>
                                          </p:val>
                                        </p:tav>
                                        <p:tav tm="100000">
                                          <p:val>
                                            <p:strVal val="#ppt_h"/>
                                          </p:val>
                                        </p:tav>
                                      </p:tavLst>
                                    </p:anim>
                                    <p:animEffect transition="in" filter="fade">
                                      <p:cBhvr>
                                        <p:cTn id="17" dur="1000"/>
                                        <p:tgtEl>
                                          <p:spTgt spid="205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4338"/>
                                        </p:tgtEl>
                                        <p:attrNameLst>
                                          <p:attrName>style.visibility</p:attrName>
                                        </p:attrNameLst>
                                      </p:cBhvr>
                                      <p:to>
                                        <p:strVal val="visible"/>
                                      </p:to>
                                    </p:set>
                                    <p:animEffect transition="in" filter="wipe(down)">
                                      <p:cBhvr>
                                        <p:cTn id="22" dur="500"/>
                                        <p:tgtEl>
                                          <p:spTgt spid="14338"/>
                                        </p:tgtEl>
                                      </p:cBhvr>
                                    </p:animEffect>
                                  </p:childTnLst>
                                </p:cTn>
                              </p:par>
                            </p:childTnLst>
                          </p:cTn>
                        </p:par>
                      </p:childTnLst>
                    </p:cTn>
                  </p:par>
                  <p:par>
                    <p:cTn id="23" fill="hold">
                      <p:stCondLst>
                        <p:cond delay="indefinite"/>
                      </p:stCondLst>
                      <p:childTnLst>
                        <p:par>
                          <p:cTn id="24" fill="hold">
                            <p:stCondLst>
                              <p:cond delay="0"/>
                            </p:stCondLst>
                            <p:childTnLst>
                              <p:par>
                                <p:cTn id="25" presetID="49" presetClass="entr" presetSubtype="0" decel="100000" fill="hold" nodeType="clickEffect">
                                  <p:stCondLst>
                                    <p:cond delay="0"/>
                                  </p:stCondLst>
                                  <p:iterate type="lt">
                                    <p:tmPct val="0"/>
                                  </p:iterate>
                                  <p:childTnLst>
                                    <p:set>
                                      <p:cBhvr>
                                        <p:cTn id="26" dur="1" fill="hold">
                                          <p:stCondLst>
                                            <p:cond delay="0"/>
                                          </p:stCondLst>
                                        </p:cTn>
                                        <p:tgtEl>
                                          <p:spTgt spid="3">
                                            <p:txEl>
                                              <p:pRg st="0" end="0"/>
                                            </p:txEl>
                                          </p:spTgt>
                                        </p:tgtEl>
                                        <p:attrNameLst>
                                          <p:attrName>style.visibility</p:attrName>
                                        </p:attrNameLst>
                                      </p:cBhvr>
                                      <p:to>
                                        <p:strVal val="visible"/>
                                      </p:to>
                                    </p:set>
                                    <p:anim calcmode="lin" valueType="num">
                                      <p:cBhvr>
                                        <p:cTn id="2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30" dur="500"/>
                                        <p:tgtEl>
                                          <p:spTgt spid="3">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9" presetClass="entr" presetSubtype="0" accel="100000" fill="hold" nodeType="clickEffect">
                                  <p:stCondLst>
                                    <p:cond delay="0"/>
                                  </p:stCondLst>
                                  <p:iterate type="lt">
                                    <p:tmPct val="0"/>
                                  </p:iterate>
                                  <p:childTnLst>
                                    <p:set>
                                      <p:cBhvr>
                                        <p:cTn id="34" dur="1" fill="hold">
                                          <p:stCondLst>
                                            <p:cond delay="0"/>
                                          </p:stCondLst>
                                        </p:cTn>
                                        <p:tgtEl>
                                          <p:spTgt spid="3">
                                            <p:txEl>
                                              <p:pRg st="1" end="1"/>
                                            </p:txEl>
                                          </p:spTgt>
                                        </p:tgtEl>
                                        <p:attrNameLst>
                                          <p:attrName>style.visibility</p:attrName>
                                        </p:attrNameLst>
                                      </p:cBhvr>
                                      <p:to>
                                        <p:strVal val="visible"/>
                                      </p:to>
                                    </p:set>
                                    <p:anim calcmode="lin" valueType="num">
                                      <p:cBhvr>
                                        <p:cTn id="35" dur="500" fill="hold"/>
                                        <p:tgtEl>
                                          <p:spTgt spid="3">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3">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3">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0" presetClass="entr" presetSubtype="0" fill="hold" nodeType="clickEffect">
                                  <p:stCondLst>
                                    <p:cond delay="0"/>
                                  </p:stCondLst>
                                  <p:iterate type="lt">
                                    <p:tmPct val="10000"/>
                                  </p:iterate>
                                  <p:childTnLst>
                                    <p:set>
                                      <p:cBhvr>
                                        <p:cTn id="42" dur="1" fill="hold">
                                          <p:stCondLst>
                                            <p:cond delay="0"/>
                                          </p:stCondLst>
                                        </p:cTn>
                                        <p:tgtEl>
                                          <p:spTgt spid="3">
                                            <p:txEl>
                                              <p:pRg st="3" end="3"/>
                                            </p:txEl>
                                          </p:spTgt>
                                        </p:tgtEl>
                                        <p:attrNameLst>
                                          <p:attrName>style.visibility</p:attrName>
                                        </p:attrNameLst>
                                      </p:cBhvr>
                                      <p:to>
                                        <p:strVal val="visible"/>
                                      </p:to>
                                    </p:set>
                                    <p:animEffect transition="in" filter="fade">
                                      <p:cBhvr>
                                        <p:cTn id="43" dur="1000"/>
                                        <p:tgtEl>
                                          <p:spTgt spid="3">
                                            <p:txEl>
                                              <p:pRg st="3" end="3"/>
                                            </p:txEl>
                                          </p:spTgt>
                                        </p:tgtEl>
                                      </p:cBhvr>
                                    </p:animEffect>
                                    <p:anim calcmode="lin" valueType="num">
                                      <p:cBhvr>
                                        <p:cTn id="44" dur="10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45"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50" presetClass="entr" presetSubtype="0" decel="100000" fill="hold" nodeType="click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 calcmode="lin" valueType="num">
                                      <p:cBhvr>
                                        <p:cTn id="50" dur="1000" fill="hold"/>
                                        <p:tgtEl>
                                          <p:spTgt spid="3">
                                            <p:txEl>
                                              <p:pRg st="5" end="5"/>
                                            </p:txEl>
                                          </p:spTgt>
                                        </p:tgtEl>
                                        <p:attrNameLst>
                                          <p:attrName>ppt_w</p:attrName>
                                        </p:attrNameLst>
                                      </p:cBhvr>
                                      <p:tavLst>
                                        <p:tav tm="0">
                                          <p:val>
                                            <p:strVal val="#ppt_w+.3"/>
                                          </p:val>
                                        </p:tav>
                                        <p:tav tm="100000">
                                          <p:val>
                                            <p:strVal val="#ppt_w"/>
                                          </p:val>
                                        </p:tav>
                                      </p:tavLst>
                                    </p:anim>
                                    <p:anim calcmode="lin" valueType="num">
                                      <p:cBhvr>
                                        <p:cTn id="51"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52" dur="1000"/>
                                        <p:tgtEl>
                                          <p:spTgt spid="3">
                                            <p:txEl>
                                              <p:pRg st="5" end="5"/>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down)">
                                      <p:cBhvr>
                                        <p:cTn id="57" dur="500"/>
                                        <p:tgtEl>
                                          <p:spTgt spid="6"/>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down)">
                                      <p:cBhvr>
                                        <p:cTn id="62" dur="500"/>
                                        <p:tgtEl>
                                          <p:spTgt spid="7"/>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down)">
                                      <p:cBhvr>
                                        <p:cTn id="67" dur="500"/>
                                        <p:tgtEl>
                                          <p:spTgt spid="8"/>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nodeType="click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wipe(down)">
                                      <p:cBhvr>
                                        <p:cTn id="7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vevasquez\Local Settings\Temporary Internet Files\Content.IE5\27Z6FM29\MPj04394590000[1].jpg"/>
          <p:cNvPicPr>
            <a:picLocks noChangeAspect="1" noChangeArrowheads="1"/>
          </p:cNvPicPr>
          <p:nvPr/>
        </p:nvPicPr>
        <p:blipFill>
          <a:blip r:embed="rId2" cstate="print"/>
          <a:srcRect/>
          <a:stretch>
            <a:fillRect/>
          </a:stretch>
        </p:blipFill>
        <p:spPr bwMode="auto">
          <a:xfrm>
            <a:off x="0" y="-6531"/>
            <a:ext cx="9144000" cy="6864531"/>
          </a:xfrm>
          <a:prstGeom prst="rect">
            <a:avLst/>
          </a:prstGeom>
          <a:noFill/>
        </p:spPr>
      </p:pic>
      <p:sp>
        <p:nvSpPr>
          <p:cNvPr id="2" name="Title 1"/>
          <p:cNvSpPr>
            <a:spLocks noGrp="1"/>
          </p:cNvSpPr>
          <p:nvPr>
            <p:ph type="title"/>
          </p:nvPr>
        </p:nvSpPr>
        <p:spPr>
          <a:xfrm>
            <a:off x="457200" y="274638"/>
            <a:ext cx="8229600" cy="944562"/>
          </a:xfrm>
        </p:spPr>
        <p:txBody>
          <a:bodyPr/>
          <a:lstStyle/>
          <a:p>
            <a:r>
              <a:rPr lang="en-US" u="sng" dirty="0" smtClean="0"/>
              <a:t>Your Turn</a:t>
            </a:r>
            <a:endParaRPr lang="en-US" u="sng" dirty="0"/>
          </a:p>
        </p:txBody>
      </p:sp>
      <p:sp>
        <p:nvSpPr>
          <p:cNvPr id="3" name="Content Placeholder 2"/>
          <p:cNvSpPr>
            <a:spLocks noGrp="1"/>
          </p:cNvSpPr>
          <p:nvPr>
            <p:ph idx="1"/>
          </p:nvPr>
        </p:nvSpPr>
        <p:spPr>
          <a:xfrm>
            <a:off x="2971800" y="1219200"/>
            <a:ext cx="3810000" cy="4906963"/>
          </a:xfrm>
        </p:spPr>
        <p:txBody>
          <a:bodyPr/>
          <a:lstStyle/>
          <a:p>
            <a:pPr>
              <a:buNone/>
            </a:pPr>
            <a:r>
              <a:rPr lang="en-US" dirty="0" smtClean="0"/>
              <a:t>Write 10 different sentences using hyphenated words in each one. There must be at least 3 words or more in the hyphenated phrase.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down)">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Example 1</a:t>
            </a:r>
            <a:endParaRPr lang="en-US" dirty="0">
              <a:solidFill>
                <a:srgbClr val="FF0000"/>
              </a:solidFill>
            </a:endParaRPr>
          </a:p>
        </p:txBody>
      </p:sp>
      <p:sp>
        <p:nvSpPr>
          <p:cNvPr id="3" name="Content Placeholder 2"/>
          <p:cNvSpPr>
            <a:spLocks noGrp="1"/>
          </p:cNvSpPr>
          <p:nvPr>
            <p:ph idx="1"/>
          </p:nvPr>
        </p:nvSpPr>
        <p:spPr/>
        <p:txBody>
          <a:bodyPr>
            <a:normAutofit/>
          </a:bodyPr>
          <a:lstStyle/>
          <a:p>
            <a:pPr algn="ctr">
              <a:buNone/>
            </a:pPr>
            <a:r>
              <a:rPr lang="en-US" sz="5400" dirty="0" smtClean="0">
                <a:solidFill>
                  <a:srgbClr val="FF0000"/>
                </a:solidFill>
              </a:rPr>
              <a:t>I was so excited that I jumped up &amp; down, cried huge tears of joy, and plastered a huge smile on my face.</a:t>
            </a:r>
            <a:endParaRPr lang="en-US" sz="5400" dirty="0">
              <a:solidFill>
                <a:srgbClr val="FF0000"/>
              </a:solidFill>
            </a:endParaRPr>
          </a:p>
        </p:txBody>
      </p:sp>
      <p:pic>
        <p:nvPicPr>
          <p:cNvPr id="1026" name="Picture 2" descr="C:\Documents and Settings\rjames\Local Settings\Temporary Internet Files\Content.IE5\9TZJ420R\MP900341465[1].jpg"/>
          <p:cNvPicPr>
            <a:picLocks noChangeAspect="1" noChangeArrowheads="1"/>
          </p:cNvPicPr>
          <p:nvPr/>
        </p:nvPicPr>
        <p:blipFill>
          <a:blip r:embed="rId2" cstate="print"/>
          <a:srcRect/>
          <a:stretch>
            <a:fillRect/>
          </a:stretch>
        </p:blipFill>
        <p:spPr bwMode="auto">
          <a:xfrm>
            <a:off x="0" y="0"/>
            <a:ext cx="1467612" cy="2057400"/>
          </a:xfrm>
          <a:prstGeom prst="rect">
            <a:avLst/>
          </a:prstGeom>
          <a:noFill/>
        </p:spPr>
      </p:pic>
      <p:pic>
        <p:nvPicPr>
          <p:cNvPr id="1028" name="Picture 4" descr="C:\Documents and Settings\rjames\Local Settings\Temporary Internet Files\Content.IE5\82RQ00KG\MP900443553[1].jpg"/>
          <p:cNvPicPr>
            <a:picLocks noChangeAspect="1" noChangeArrowheads="1"/>
          </p:cNvPicPr>
          <p:nvPr/>
        </p:nvPicPr>
        <p:blipFill>
          <a:blip r:embed="rId3" cstate="print"/>
          <a:srcRect/>
          <a:stretch>
            <a:fillRect/>
          </a:stretch>
        </p:blipFill>
        <p:spPr bwMode="auto">
          <a:xfrm>
            <a:off x="6705600" y="304800"/>
            <a:ext cx="1982321" cy="1319212"/>
          </a:xfrm>
          <a:prstGeom prst="rect">
            <a:avLst/>
          </a:prstGeom>
          <a:noFill/>
        </p:spPr>
      </p:pic>
      <p:pic>
        <p:nvPicPr>
          <p:cNvPr id="6"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5943600" y="4953000"/>
            <a:ext cx="838200" cy="838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028"/>
                                        </p:tgtEl>
                                        <p:attrNameLst>
                                          <p:attrName>style.visibility</p:attrName>
                                        </p:attrNameLst>
                                      </p:cBhvr>
                                      <p:to>
                                        <p:strVal val="visible"/>
                                      </p:to>
                                    </p:set>
                                    <p:animEffect transition="in" filter="checkerboard(across)">
                                      <p:cBhvr>
                                        <p:cTn id="17" dur="500"/>
                                        <p:tgtEl>
                                          <p:spTgt spid="10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wipe(down)">
                                      <p:cBhvr>
                                        <p:cTn id="22" dur="500"/>
                                        <p:tgtEl>
                                          <p:spTgt spid="1026"/>
                                        </p:tgtEl>
                                      </p:cBhvr>
                                    </p:animEffect>
                                  </p:childTnLst>
                                </p:cTn>
                              </p:par>
                            </p:childTnLst>
                          </p:cTn>
                        </p:par>
                      </p:childTnLst>
                    </p:cTn>
                  </p:par>
                  <p:par>
                    <p:cTn id="23" fill="hold">
                      <p:stCondLst>
                        <p:cond delay="indefinite"/>
                      </p:stCondLst>
                      <p:childTnLst>
                        <p:par>
                          <p:cTn id="24" fill="hold">
                            <p:stCondLst>
                              <p:cond delay="0"/>
                            </p:stCondLst>
                            <p:childTnLst>
                              <p:par>
                                <p:cTn id="25" presetID="39" presetClass="entr" presetSubtype="0" accel="10000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 calcmode="lin" valueType="num">
                                      <p:cBhvr>
                                        <p:cTn id="2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down)">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checkerboard(across)">
                                      <p:cBhvr>
                                        <p:cTn id="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Smiley Face Tricks</a:t>
            </a:r>
            <a:endParaRPr lang="en-US" dirty="0"/>
          </a:p>
        </p:txBody>
      </p:sp>
      <p:sp>
        <p:nvSpPr>
          <p:cNvPr id="3" name="Content Placeholder 2"/>
          <p:cNvSpPr>
            <a:spLocks noGrp="1"/>
          </p:cNvSpPr>
          <p:nvPr>
            <p:ph idx="1"/>
          </p:nvPr>
        </p:nvSpPr>
        <p:spPr>
          <a:xfrm>
            <a:off x="457200" y="2819400"/>
            <a:ext cx="8229600" cy="3306763"/>
          </a:xfrm>
        </p:spPr>
        <p:txBody>
          <a:bodyPr>
            <a:normAutofit/>
          </a:bodyPr>
          <a:lstStyle/>
          <a:p>
            <a:pPr algn="ctr">
              <a:buNone/>
            </a:pPr>
            <a:r>
              <a:rPr lang="en-US" sz="8000" dirty="0" smtClean="0">
                <a:solidFill>
                  <a:srgbClr val="FF0000"/>
                </a:solidFill>
              </a:rPr>
              <a:t>Full-Circle Ending</a:t>
            </a:r>
            <a:endParaRPr lang="en-US" sz="8000" dirty="0">
              <a:solidFill>
                <a:srgbClr val="FF0000"/>
              </a:solidFill>
            </a:endParaRPr>
          </a:p>
        </p:txBody>
      </p:sp>
      <p:pic>
        <p:nvPicPr>
          <p:cNvPr id="15362" name="Picture 2" descr="C:\Documents and Settings\rjames\Local Settings\Temporary Internet Files\Content.IE5\WJ0AW2MS\MC900434417[1].wmf"/>
          <p:cNvPicPr>
            <a:picLocks noChangeAspect="1" noChangeArrowheads="1"/>
          </p:cNvPicPr>
          <p:nvPr/>
        </p:nvPicPr>
        <p:blipFill>
          <a:blip r:embed="rId2" cstate="print"/>
          <a:srcRect/>
          <a:stretch>
            <a:fillRect/>
          </a:stretch>
        </p:blipFill>
        <p:spPr bwMode="auto">
          <a:xfrm>
            <a:off x="7010400" y="533400"/>
            <a:ext cx="1412875" cy="1914525"/>
          </a:xfrm>
          <a:prstGeom prst="rect">
            <a:avLst/>
          </a:prstGeom>
          <a:noFill/>
        </p:spPr>
      </p:pic>
      <p:pic>
        <p:nvPicPr>
          <p:cNvPr id="15363" name="Picture 3" descr="C:\Documents and Settings\rjames\Local Settings\Temporary Internet Files\Content.IE5\5CK6K0SX\MC900432473[1].wmf"/>
          <p:cNvPicPr>
            <a:picLocks noChangeAspect="1" noChangeArrowheads="1"/>
          </p:cNvPicPr>
          <p:nvPr/>
        </p:nvPicPr>
        <p:blipFill>
          <a:blip r:embed="rId3" cstate="print"/>
          <a:srcRect/>
          <a:stretch>
            <a:fillRect/>
          </a:stretch>
        </p:blipFill>
        <p:spPr bwMode="auto">
          <a:xfrm>
            <a:off x="762000" y="914400"/>
            <a:ext cx="1743075" cy="1816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9" presetClass="entr" presetSubtype="0" accel="10000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nodeType="clickEffect">
                                  <p:stCondLst>
                                    <p:cond delay="0"/>
                                  </p:stCondLst>
                                  <p:childTnLst>
                                    <p:set>
                                      <p:cBhvr>
                                        <p:cTn id="21" dur="1" fill="hold">
                                          <p:stCondLst>
                                            <p:cond delay="0"/>
                                          </p:stCondLst>
                                        </p:cTn>
                                        <p:tgtEl>
                                          <p:spTgt spid="15362"/>
                                        </p:tgtEl>
                                        <p:attrNameLst>
                                          <p:attrName>style.visibility</p:attrName>
                                        </p:attrNameLst>
                                      </p:cBhvr>
                                      <p:to>
                                        <p:strVal val="visible"/>
                                      </p:to>
                                    </p:set>
                                    <p:anim calcmode="lin" valueType="num">
                                      <p:cBhvr>
                                        <p:cTn id="22" dur="500" fill="hold"/>
                                        <p:tgtEl>
                                          <p:spTgt spid="15362"/>
                                        </p:tgtEl>
                                        <p:attrNameLst>
                                          <p:attrName>ppt_w</p:attrName>
                                        </p:attrNameLst>
                                      </p:cBhvr>
                                      <p:tavLst>
                                        <p:tav tm="0">
                                          <p:val>
                                            <p:fltVal val="0"/>
                                          </p:val>
                                        </p:tav>
                                        <p:tav tm="100000">
                                          <p:val>
                                            <p:strVal val="#ppt_w"/>
                                          </p:val>
                                        </p:tav>
                                      </p:tavLst>
                                    </p:anim>
                                    <p:anim calcmode="lin" valueType="num">
                                      <p:cBhvr>
                                        <p:cTn id="23" dur="500" fill="hold"/>
                                        <p:tgtEl>
                                          <p:spTgt spid="15362"/>
                                        </p:tgtEl>
                                        <p:attrNameLst>
                                          <p:attrName>ppt_h</p:attrName>
                                        </p:attrNameLst>
                                      </p:cBhvr>
                                      <p:tavLst>
                                        <p:tav tm="0">
                                          <p:val>
                                            <p:fltVal val="0"/>
                                          </p:val>
                                        </p:tav>
                                        <p:tav tm="100000">
                                          <p:val>
                                            <p:strVal val="#ppt_h"/>
                                          </p:val>
                                        </p:tav>
                                      </p:tavLst>
                                    </p:anim>
                                    <p:anim calcmode="lin" valueType="num">
                                      <p:cBhvr>
                                        <p:cTn id="24" dur="500" fill="hold"/>
                                        <p:tgtEl>
                                          <p:spTgt spid="15362"/>
                                        </p:tgtEl>
                                        <p:attrNameLst>
                                          <p:attrName>style.rotation</p:attrName>
                                        </p:attrNameLst>
                                      </p:cBhvr>
                                      <p:tavLst>
                                        <p:tav tm="0">
                                          <p:val>
                                            <p:fltVal val="360"/>
                                          </p:val>
                                        </p:tav>
                                        <p:tav tm="100000">
                                          <p:val>
                                            <p:fltVal val="0"/>
                                          </p:val>
                                        </p:tav>
                                      </p:tavLst>
                                    </p:anim>
                                    <p:animEffect transition="in" filter="fade">
                                      <p:cBhvr>
                                        <p:cTn id="25" dur="500"/>
                                        <p:tgtEl>
                                          <p:spTgt spid="15362"/>
                                        </p:tgtEl>
                                      </p:cBhvr>
                                    </p:animEffect>
                                  </p:childTnLst>
                                </p:cTn>
                              </p:par>
                            </p:childTnLst>
                          </p:cTn>
                        </p:par>
                      </p:childTnLst>
                    </p:cTn>
                  </p:par>
                  <p:par>
                    <p:cTn id="26" fill="hold">
                      <p:stCondLst>
                        <p:cond delay="indefinite"/>
                      </p:stCondLst>
                      <p:childTnLst>
                        <p:par>
                          <p:cTn id="27" fill="hold">
                            <p:stCondLst>
                              <p:cond delay="0"/>
                            </p:stCondLst>
                            <p:childTnLst>
                              <p:par>
                                <p:cTn id="28" presetID="49" presetClass="entr" presetSubtype="0" decel="100000" fill="hold" nodeType="clickEffect">
                                  <p:stCondLst>
                                    <p:cond delay="0"/>
                                  </p:stCondLst>
                                  <p:childTnLst>
                                    <p:set>
                                      <p:cBhvr>
                                        <p:cTn id="29" dur="1" fill="hold">
                                          <p:stCondLst>
                                            <p:cond delay="0"/>
                                          </p:stCondLst>
                                        </p:cTn>
                                        <p:tgtEl>
                                          <p:spTgt spid="15363"/>
                                        </p:tgtEl>
                                        <p:attrNameLst>
                                          <p:attrName>style.visibility</p:attrName>
                                        </p:attrNameLst>
                                      </p:cBhvr>
                                      <p:to>
                                        <p:strVal val="visible"/>
                                      </p:to>
                                    </p:set>
                                    <p:anim calcmode="lin" valueType="num">
                                      <p:cBhvr>
                                        <p:cTn id="30" dur="500" fill="hold"/>
                                        <p:tgtEl>
                                          <p:spTgt spid="15363"/>
                                        </p:tgtEl>
                                        <p:attrNameLst>
                                          <p:attrName>ppt_w</p:attrName>
                                        </p:attrNameLst>
                                      </p:cBhvr>
                                      <p:tavLst>
                                        <p:tav tm="0">
                                          <p:val>
                                            <p:fltVal val="0"/>
                                          </p:val>
                                        </p:tav>
                                        <p:tav tm="100000">
                                          <p:val>
                                            <p:strVal val="#ppt_w"/>
                                          </p:val>
                                        </p:tav>
                                      </p:tavLst>
                                    </p:anim>
                                    <p:anim calcmode="lin" valueType="num">
                                      <p:cBhvr>
                                        <p:cTn id="31" dur="500" fill="hold"/>
                                        <p:tgtEl>
                                          <p:spTgt spid="15363"/>
                                        </p:tgtEl>
                                        <p:attrNameLst>
                                          <p:attrName>ppt_h</p:attrName>
                                        </p:attrNameLst>
                                      </p:cBhvr>
                                      <p:tavLst>
                                        <p:tav tm="0">
                                          <p:val>
                                            <p:fltVal val="0"/>
                                          </p:val>
                                        </p:tav>
                                        <p:tav tm="100000">
                                          <p:val>
                                            <p:strVal val="#ppt_h"/>
                                          </p:val>
                                        </p:tav>
                                      </p:tavLst>
                                    </p:anim>
                                    <p:anim calcmode="lin" valueType="num">
                                      <p:cBhvr>
                                        <p:cTn id="32" dur="500" fill="hold"/>
                                        <p:tgtEl>
                                          <p:spTgt spid="15363"/>
                                        </p:tgtEl>
                                        <p:attrNameLst>
                                          <p:attrName>style.rotation</p:attrName>
                                        </p:attrNameLst>
                                      </p:cBhvr>
                                      <p:tavLst>
                                        <p:tav tm="0">
                                          <p:val>
                                            <p:fltVal val="360"/>
                                          </p:val>
                                        </p:tav>
                                        <p:tav tm="100000">
                                          <p:val>
                                            <p:fltVal val="0"/>
                                          </p:val>
                                        </p:tav>
                                      </p:tavLst>
                                    </p:anim>
                                    <p:animEffect transition="in" filter="fade">
                                      <p:cBhvr>
                                        <p:cTn id="33" dur="5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Documents and Settings\vevasquez\Local Settings\Temporary Internet Files\Content.IE5\UIA1Y8E3\MPj04394830000[1].jpg"/>
          <p:cNvPicPr>
            <a:picLocks noChangeAspect="1" noChangeArrowheads="1"/>
          </p:cNvPicPr>
          <p:nvPr/>
        </p:nvPicPr>
        <p:blipFill>
          <a:blip r:embed="rId2" cstate="print"/>
          <a:srcRect/>
          <a:stretch>
            <a:fillRect/>
          </a:stretch>
        </p:blipFill>
        <p:spPr bwMode="auto">
          <a:xfrm>
            <a:off x="457200" y="5257800"/>
            <a:ext cx="8229600" cy="1371600"/>
          </a:xfrm>
          <a:prstGeom prst="rect">
            <a:avLst/>
          </a:prstGeom>
          <a:noFill/>
        </p:spPr>
      </p:pic>
      <p:sp>
        <p:nvSpPr>
          <p:cNvPr id="2" name="Title 1"/>
          <p:cNvSpPr>
            <a:spLocks noGrp="1"/>
          </p:cNvSpPr>
          <p:nvPr>
            <p:ph type="title"/>
          </p:nvPr>
        </p:nvSpPr>
        <p:spPr/>
        <p:txBody>
          <a:bodyPr/>
          <a:lstStyle/>
          <a:p>
            <a:r>
              <a:rPr lang="en-US" dirty="0" smtClean="0"/>
              <a:t>Full-Circle Ending</a:t>
            </a:r>
            <a:endParaRPr lang="en-US" dirty="0"/>
          </a:p>
        </p:txBody>
      </p:sp>
      <p:sp>
        <p:nvSpPr>
          <p:cNvPr id="3" name="Content Placeholder 2"/>
          <p:cNvSpPr>
            <a:spLocks noGrp="1"/>
          </p:cNvSpPr>
          <p:nvPr>
            <p:ph idx="1"/>
          </p:nvPr>
        </p:nvSpPr>
        <p:spPr>
          <a:xfrm>
            <a:off x="457200" y="1143001"/>
            <a:ext cx="8229600" cy="3352800"/>
          </a:xfrm>
        </p:spPr>
        <p:txBody>
          <a:bodyPr>
            <a:normAutofit fontScale="92500" lnSpcReduction="10000"/>
          </a:bodyPr>
          <a:lstStyle/>
          <a:p>
            <a:pPr algn="ctr"/>
            <a:r>
              <a:rPr lang="en-US" sz="4000" dirty="0" smtClean="0">
                <a:solidFill>
                  <a:srgbClr val="FF0000"/>
                </a:solidFill>
              </a:rPr>
              <a:t>This is a special type of ending that effectively “wraps up” the pieces.  </a:t>
            </a:r>
          </a:p>
          <a:p>
            <a:pPr algn="ctr"/>
            <a:r>
              <a:rPr lang="en-US" sz="4000" dirty="0" smtClean="0">
                <a:solidFill>
                  <a:srgbClr val="FF0000"/>
                </a:solidFill>
              </a:rPr>
              <a:t>One way to do this is to repeat a phrase-perhaps with slightly different words-from the beginning of your writing.</a:t>
            </a:r>
            <a:endParaRPr lang="en-US" sz="4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0" presetClass="entr" presetSubtype="0" decel="10000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3" presetClass="entr" presetSubtype="16" fill="hold" nodeType="clickEffect">
                                  <p:stCondLst>
                                    <p:cond delay="0"/>
                                  </p:stCondLst>
                                  <p:childTnLst>
                                    <p:set>
                                      <p:cBhvr>
                                        <p:cTn id="25" dur="1" fill="hold">
                                          <p:stCondLst>
                                            <p:cond delay="0"/>
                                          </p:stCondLst>
                                        </p:cTn>
                                        <p:tgtEl>
                                          <p:spTgt spid="3075"/>
                                        </p:tgtEl>
                                        <p:attrNameLst>
                                          <p:attrName>style.visibility</p:attrName>
                                        </p:attrNameLst>
                                      </p:cBhvr>
                                      <p:to>
                                        <p:strVal val="visible"/>
                                      </p:to>
                                    </p:set>
                                    <p:anim calcmode="lin" valueType="num">
                                      <p:cBhvr>
                                        <p:cTn id="26" dur="500" fill="hold"/>
                                        <p:tgtEl>
                                          <p:spTgt spid="3075"/>
                                        </p:tgtEl>
                                        <p:attrNameLst>
                                          <p:attrName>ppt_w</p:attrName>
                                        </p:attrNameLst>
                                      </p:cBhvr>
                                      <p:tavLst>
                                        <p:tav tm="0">
                                          <p:val>
                                            <p:fltVal val="0"/>
                                          </p:val>
                                        </p:tav>
                                        <p:tav tm="100000">
                                          <p:val>
                                            <p:strVal val="#ppt_w"/>
                                          </p:val>
                                        </p:tav>
                                      </p:tavLst>
                                    </p:anim>
                                    <p:anim calcmode="lin" valueType="num">
                                      <p:cBhvr>
                                        <p:cTn id="27" dur="500" fill="hold"/>
                                        <p:tgtEl>
                                          <p:spTgt spid="307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Example:</a:t>
            </a:r>
            <a:endParaRPr lang="en-US" dirty="0">
              <a:solidFill>
                <a:srgbClr val="FF0000"/>
              </a:solidFill>
            </a:endParaRPr>
          </a:p>
        </p:txBody>
      </p:sp>
      <p:sp>
        <p:nvSpPr>
          <p:cNvPr id="3" name="Content Placeholder 2"/>
          <p:cNvSpPr>
            <a:spLocks noGrp="1"/>
          </p:cNvSpPr>
          <p:nvPr>
            <p:ph idx="1"/>
          </p:nvPr>
        </p:nvSpPr>
        <p:spPr/>
        <p:txBody>
          <a:bodyPr>
            <a:normAutofit fontScale="92500"/>
          </a:bodyPr>
          <a:lstStyle/>
          <a:p>
            <a:pPr>
              <a:buNone/>
            </a:pPr>
            <a:r>
              <a:rPr lang="en-US" dirty="0" smtClean="0">
                <a:solidFill>
                  <a:srgbClr val="FF0000"/>
                </a:solidFill>
              </a:rPr>
              <a:t>From beginning:</a:t>
            </a:r>
          </a:p>
          <a:p>
            <a:pPr>
              <a:buNone/>
            </a:pPr>
            <a:r>
              <a:rPr lang="en-US" dirty="0" smtClean="0">
                <a:solidFill>
                  <a:srgbClr val="FF0000"/>
                </a:solidFill>
              </a:rPr>
              <a:t>I sit quietly on the old wooden deck, watching the birds soar through the humid air.  The ocean’s waves are like wrinkles gathered up in place.</a:t>
            </a:r>
          </a:p>
          <a:p>
            <a:pPr>
              <a:buNone/>
            </a:pPr>
            <a:r>
              <a:rPr lang="en-US" dirty="0" smtClean="0">
                <a:solidFill>
                  <a:srgbClr val="FF0000"/>
                </a:solidFill>
              </a:rPr>
              <a:t>From end:</a:t>
            </a:r>
          </a:p>
          <a:p>
            <a:pPr>
              <a:buNone/>
            </a:pPr>
            <a:r>
              <a:rPr lang="en-US" dirty="0" smtClean="0">
                <a:solidFill>
                  <a:srgbClr val="FF0000"/>
                </a:solidFill>
              </a:rPr>
              <a:t>The clouds are so delicate, so fragile, yet a single plane could not break their perfect form.  I sit quietly on the old wooden deck, watching the birds, the waves, the clouds.</a:t>
            </a:r>
            <a:endParaRPr lang="en-US" dirty="0">
              <a:solidFill>
                <a:srgbClr val="FF0000"/>
              </a:solidFill>
            </a:endParaRPr>
          </a:p>
        </p:txBody>
      </p:sp>
      <p:pic>
        <p:nvPicPr>
          <p:cNvPr id="16386" name="Picture 2" descr="C:\Documents and Settings\rjames\Local Settings\Temporary Internet Files\Content.IE5\5CK6K0SX\MC900423169[1].wmf"/>
          <p:cNvPicPr>
            <a:picLocks noChangeAspect="1" noChangeArrowheads="1"/>
          </p:cNvPicPr>
          <p:nvPr/>
        </p:nvPicPr>
        <p:blipFill>
          <a:blip r:embed="rId2" cstate="print"/>
          <a:srcRect/>
          <a:stretch>
            <a:fillRect/>
          </a:stretch>
        </p:blipFill>
        <p:spPr bwMode="auto">
          <a:xfrm>
            <a:off x="6705600" y="304800"/>
            <a:ext cx="1827886" cy="1827886"/>
          </a:xfrm>
          <a:prstGeom prst="rect">
            <a:avLst/>
          </a:prstGeom>
          <a:noFill/>
        </p:spPr>
      </p:pic>
      <p:pic>
        <p:nvPicPr>
          <p:cNvPr id="5" name="Picture 2" descr="C:\Documents and Settings\vevasquez\Local Settings\Temporary Internet Files\Content.IE5\ZVF8W4SE\MPj04331600000[1].jpg"/>
          <p:cNvPicPr>
            <a:picLocks noChangeAspect="1" noChangeArrowheads="1"/>
          </p:cNvPicPr>
          <p:nvPr/>
        </p:nvPicPr>
        <p:blipFill>
          <a:blip r:embed="rId3" cstate="print"/>
          <a:srcRect/>
          <a:stretch>
            <a:fillRect/>
          </a:stretch>
        </p:blipFill>
        <p:spPr bwMode="auto">
          <a:xfrm>
            <a:off x="7924800" y="3124200"/>
            <a:ext cx="457200" cy="457200"/>
          </a:xfrm>
          <a:prstGeom prst="rect">
            <a:avLst/>
          </a:prstGeom>
          <a:noFill/>
        </p:spPr>
      </p:pic>
      <p:pic>
        <p:nvPicPr>
          <p:cNvPr id="6" name="Picture 2" descr="C:\Documents and Settings\vevasquez\Local Settings\Temporary Internet Files\Content.IE5\ZVF8W4SE\MPj04331600000[1].jpg"/>
          <p:cNvPicPr>
            <a:picLocks noChangeAspect="1" noChangeArrowheads="1"/>
          </p:cNvPicPr>
          <p:nvPr/>
        </p:nvPicPr>
        <p:blipFill>
          <a:blip r:embed="rId3" cstate="print"/>
          <a:srcRect/>
          <a:stretch>
            <a:fillRect/>
          </a:stretch>
        </p:blipFill>
        <p:spPr bwMode="auto">
          <a:xfrm>
            <a:off x="5410200" y="5715000"/>
            <a:ext cx="457200" cy="457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5"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6"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7"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8" dur="500"/>
                                        <p:tgtEl>
                                          <p:spTgt spid="3">
                                            <p:txEl>
                                              <p:pRg st="0" end="0"/>
                                            </p:txEl>
                                          </p:spTgt>
                                        </p:tgtEl>
                                      </p:cBhvr>
                                    </p:animEffect>
                                  </p:childTnLst>
                                </p:cTn>
                              </p:par>
                              <p:par>
                                <p:cTn id="19" presetID="54" presetClass="entr" presetSubtype="0" accel="10000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22"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3"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4"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5" dur="500"/>
                                        <p:tgtEl>
                                          <p:spTgt spid="3">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wipe(down)">
                                      <p:cBhvr>
                                        <p:cTn id="30" dur="500"/>
                                        <p:tgtEl>
                                          <p:spTgt spid="3">
                                            <p:txEl>
                                              <p:pRg st="2" end="2"/>
                                            </p:txEl>
                                          </p:spTgt>
                                        </p:tgtEl>
                                      </p:cBhvr>
                                    </p:animEffect>
                                  </p:childTnLst>
                                </p:cTn>
                              </p:par>
                              <p:par>
                                <p:cTn id="31" presetID="22" presetClass="entr" presetSubtype="4"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wipe(down)">
                                      <p:cBhvr>
                                        <p:cTn id="33" dur="500"/>
                                        <p:tgtEl>
                                          <p:spTgt spid="3">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16386"/>
                                        </p:tgtEl>
                                        <p:attrNameLst>
                                          <p:attrName>style.visibility</p:attrName>
                                        </p:attrNameLst>
                                      </p:cBhvr>
                                      <p:to>
                                        <p:strVal val="visible"/>
                                      </p:to>
                                    </p:set>
                                    <p:animEffect transition="in" filter="wipe(down)">
                                      <p:cBhvr>
                                        <p:cTn id="38" dur="500"/>
                                        <p:tgtEl>
                                          <p:spTgt spid="16386"/>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down)">
                                      <p:cBhvr>
                                        <p:cTn id="43" dur="500"/>
                                        <p:tgtEl>
                                          <p:spTgt spid="5"/>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down)">
                                      <p:cBhvr>
                                        <p:cTn id="4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a:xfrm>
            <a:off x="457200" y="2590800"/>
            <a:ext cx="8229600" cy="3535363"/>
          </a:xfrm>
        </p:spPr>
        <p:txBody>
          <a:bodyPr/>
          <a:lstStyle/>
          <a:p>
            <a:pPr>
              <a:buNone/>
            </a:pPr>
            <a:r>
              <a:rPr lang="en-US" dirty="0" smtClean="0"/>
              <a:t>Beginning: Write 5 sentences to start off a short story about something that has happened to you in 7</a:t>
            </a:r>
            <a:r>
              <a:rPr lang="en-US" baseline="30000" dirty="0" smtClean="0"/>
              <a:t>th</a:t>
            </a:r>
            <a:r>
              <a:rPr lang="en-US" dirty="0" smtClean="0"/>
              <a:t> grade.</a:t>
            </a:r>
          </a:p>
          <a:p>
            <a:pPr>
              <a:buNone/>
            </a:pPr>
            <a:r>
              <a:rPr lang="en-US" dirty="0" smtClean="0"/>
              <a:t>End: Write 5 sentences to end the short story.  BUT, this time reword what you initially wrote.</a:t>
            </a:r>
            <a:endParaRPr lang="en-US" dirty="0"/>
          </a:p>
        </p:txBody>
      </p:sp>
      <p:pic>
        <p:nvPicPr>
          <p:cNvPr id="4098" name="Picture 2" descr="C:\Documents and Settings\vevasquez\Local Settings\Temporary Internet Files\Content.IE5\ABFRRCGV\MCj04404280000[1].wmf"/>
          <p:cNvPicPr>
            <a:picLocks noChangeAspect="1" noChangeArrowheads="1"/>
          </p:cNvPicPr>
          <p:nvPr/>
        </p:nvPicPr>
        <p:blipFill>
          <a:blip r:embed="rId2" cstate="print"/>
          <a:srcRect/>
          <a:stretch>
            <a:fillRect/>
          </a:stretch>
        </p:blipFill>
        <p:spPr bwMode="auto">
          <a:xfrm>
            <a:off x="5867400" y="609600"/>
            <a:ext cx="1736725" cy="1828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39" presetClass="entr" presetSubtype="0" accel="100000" fill="hold" nodeType="clickEffect">
                                  <p:stCondLst>
                                    <p:cond delay="0"/>
                                  </p:stCondLst>
                                  <p:childTnLst>
                                    <p:set>
                                      <p:cBhvr>
                                        <p:cTn id="18" dur="1" fill="hold">
                                          <p:stCondLst>
                                            <p:cond delay="0"/>
                                          </p:stCondLst>
                                        </p:cTn>
                                        <p:tgtEl>
                                          <p:spTgt spid="4098"/>
                                        </p:tgtEl>
                                        <p:attrNameLst>
                                          <p:attrName>style.visibility</p:attrName>
                                        </p:attrNameLst>
                                      </p:cBhvr>
                                      <p:to>
                                        <p:strVal val="visible"/>
                                      </p:to>
                                    </p:set>
                                    <p:anim calcmode="lin" valueType="num">
                                      <p:cBhvr>
                                        <p:cTn id="19" dur="500" fill="hold"/>
                                        <p:tgtEl>
                                          <p:spTgt spid="4098"/>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4098"/>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4098"/>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4098"/>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4" presetClass="entr" presetSubtype="0" accel="10000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 calcmode="lin" valueType="num">
                                      <p:cBhvr>
                                        <p:cTn id="2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2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3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31" dur="500"/>
                                        <p:tgtEl>
                                          <p:spTgt spid="3">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nodeType="clickEffect">
                                  <p:stCondLst>
                                    <p:cond delay="0"/>
                                  </p:stCondLst>
                                  <p:childTnLst>
                                    <p:set>
                                      <p:cBhvr>
                                        <p:cTn id="35" dur="1" fill="hold">
                                          <p:stCondLst>
                                            <p:cond delay="0"/>
                                          </p:stCondLst>
                                        </p:cTn>
                                        <p:tgtEl>
                                          <p:spTgt spid="3">
                                            <p:txEl>
                                              <p:pRg st="1" end="1"/>
                                            </p:txEl>
                                          </p:spTgt>
                                        </p:tgtEl>
                                        <p:attrNameLst>
                                          <p:attrName>style.visibility</p:attrName>
                                        </p:attrNameLst>
                                      </p:cBhvr>
                                      <p:to>
                                        <p:strVal val="visible"/>
                                      </p:to>
                                    </p:set>
                                    <p:anim calcmode="lin" valueType="num">
                                      <p:cBhvr>
                                        <p:cTn id="36"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7"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3" name="Content Placeholder 2"/>
          <p:cNvSpPr>
            <a:spLocks noGrp="1"/>
          </p:cNvSpPr>
          <p:nvPr>
            <p:ph idx="1"/>
          </p:nvPr>
        </p:nvSpPr>
        <p:spPr/>
        <p:txBody>
          <a:bodyPr/>
          <a:lstStyle/>
          <a:p>
            <a:r>
              <a:rPr lang="en-US" dirty="0" smtClean="0"/>
              <a:t>Go forth and improve your writing!!</a:t>
            </a:r>
            <a:endParaRPr lang="en-US" dirty="0"/>
          </a:p>
        </p:txBody>
      </p:sp>
      <p:pic>
        <p:nvPicPr>
          <p:cNvPr id="1026" name="Picture 2" descr="C:\Documents and Settings\rjames\Local Settings\Temporary Internet Files\Content.IE5\6RKNQ730\MPj04424880000[1].jpg"/>
          <p:cNvPicPr>
            <a:picLocks noChangeAspect="1" noChangeArrowheads="1"/>
          </p:cNvPicPr>
          <p:nvPr/>
        </p:nvPicPr>
        <p:blipFill>
          <a:blip r:embed="rId2" cstate="print"/>
          <a:srcRect/>
          <a:stretch>
            <a:fillRect/>
          </a:stretch>
        </p:blipFill>
        <p:spPr bwMode="auto">
          <a:xfrm>
            <a:off x="3581400" y="2667000"/>
            <a:ext cx="2667000" cy="3475448"/>
          </a:xfrm>
          <a:prstGeom prst="rect">
            <a:avLst/>
          </a:prstGeom>
          <a:noFill/>
        </p:spPr>
      </p:pic>
      <p:pic>
        <p:nvPicPr>
          <p:cNvPr id="17410" name="Picture 2" descr="C:\Documents and Settings\rjames\Local Settings\Temporary Internet Files\Content.IE5\5CK6K0SX\MC900423169[1].wmf"/>
          <p:cNvPicPr>
            <a:picLocks noChangeAspect="1" noChangeArrowheads="1"/>
          </p:cNvPicPr>
          <p:nvPr/>
        </p:nvPicPr>
        <p:blipFill>
          <a:blip r:embed="rId3" cstate="print"/>
          <a:srcRect/>
          <a:stretch>
            <a:fillRect/>
          </a:stretch>
        </p:blipFill>
        <p:spPr bwMode="auto">
          <a:xfrm>
            <a:off x="685800" y="3429000"/>
            <a:ext cx="1827886" cy="1827886"/>
          </a:xfrm>
          <a:prstGeom prst="rect">
            <a:avLst/>
          </a:prstGeom>
          <a:noFill/>
        </p:spPr>
      </p:pic>
      <p:pic>
        <p:nvPicPr>
          <p:cNvPr id="17411" name="Picture 3" descr="C:\Documents and Settings\rjames\Local Settings\Temporary Internet Files\Content.IE5\9TZJ420R\MC900423171[1].wmf"/>
          <p:cNvPicPr>
            <a:picLocks noChangeAspect="1" noChangeArrowheads="1"/>
          </p:cNvPicPr>
          <p:nvPr/>
        </p:nvPicPr>
        <p:blipFill>
          <a:blip r:embed="rId4" cstate="print"/>
          <a:srcRect/>
          <a:stretch>
            <a:fillRect/>
          </a:stretch>
        </p:blipFill>
        <p:spPr bwMode="auto">
          <a:xfrm>
            <a:off x="6934200" y="304800"/>
            <a:ext cx="1827886" cy="182788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 calcmode="lin" valueType="num">
                                      <p:cBhvr>
                                        <p:cTn id="19" dur="500" decel="50000" fill="hold">
                                          <p:stCondLst>
                                            <p:cond delay="0"/>
                                          </p:stCondLst>
                                        </p:cTn>
                                        <p:tgtEl>
                                          <p:spTgt spid="102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02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026"/>
                                        </p:tgtEl>
                                        <p:attrNameLst>
                                          <p:attrName>ppt_w</p:attrName>
                                        </p:attrNameLst>
                                      </p:cBhvr>
                                      <p:tavLst>
                                        <p:tav tm="0">
                                          <p:val>
                                            <p:strVal val="#ppt_w*.05"/>
                                          </p:val>
                                        </p:tav>
                                        <p:tav tm="100000">
                                          <p:val>
                                            <p:strVal val="#ppt_w"/>
                                          </p:val>
                                        </p:tav>
                                      </p:tavLst>
                                    </p:anim>
                                    <p:anim calcmode="lin" valueType="num">
                                      <p:cBhvr>
                                        <p:cTn id="22" dur="1000" fill="hold"/>
                                        <p:tgtEl>
                                          <p:spTgt spid="102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02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02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02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026"/>
                                        </p:tgtEl>
                                      </p:cBhvr>
                                    </p:animEffect>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17410"/>
                                        </p:tgtEl>
                                        <p:attrNameLst>
                                          <p:attrName>style.visibility</p:attrName>
                                        </p:attrNameLst>
                                      </p:cBhvr>
                                      <p:to>
                                        <p:strVal val="visible"/>
                                      </p:to>
                                    </p:set>
                                    <p:anim calcmode="lin" valueType="num">
                                      <p:cBhvr>
                                        <p:cTn id="31" dur="500" fill="hold"/>
                                        <p:tgtEl>
                                          <p:spTgt spid="17410"/>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7410"/>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7410"/>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7410"/>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nodeType="clickEffect">
                                  <p:stCondLst>
                                    <p:cond delay="0"/>
                                  </p:stCondLst>
                                  <p:childTnLst>
                                    <p:set>
                                      <p:cBhvr>
                                        <p:cTn id="38" dur="1" fill="hold">
                                          <p:stCondLst>
                                            <p:cond delay="0"/>
                                          </p:stCondLst>
                                        </p:cTn>
                                        <p:tgtEl>
                                          <p:spTgt spid="17411"/>
                                        </p:tgtEl>
                                        <p:attrNameLst>
                                          <p:attrName>style.visibility</p:attrName>
                                        </p:attrNameLst>
                                      </p:cBhvr>
                                      <p:to>
                                        <p:strVal val="visible"/>
                                      </p:to>
                                    </p:set>
                                    <p:anim calcmode="lin" valueType="num">
                                      <p:cBhvr>
                                        <p:cTn id="39" dur="500" fill="hold"/>
                                        <p:tgtEl>
                                          <p:spTgt spid="17411"/>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17411"/>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17411"/>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174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Example 2</a:t>
            </a:r>
            <a:endParaRPr lang="en-US" dirty="0">
              <a:solidFill>
                <a:srgbClr val="FF0000"/>
              </a:solidFill>
            </a:endParaRPr>
          </a:p>
        </p:txBody>
      </p:sp>
      <p:sp>
        <p:nvSpPr>
          <p:cNvPr id="3" name="Content Placeholder 2"/>
          <p:cNvSpPr>
            <a:spLocks noGrp="1"/>
          </p:cNvSpPr>
          <p:nvPr>
            <p:ph idx="1"/>
          </p:nvPr>
        </p:nvSpPr>
        <p:spPr/>
        <p:txBody>
          <a:bodyPr>
            <a:normAutofit/>
          </a:bodyPr>
          <a:lstStyle/>
          <a:p>
            <a:pPr algn="ctr">
              <a:buNone/>
            </a:pPr>
            <a:r>
              <a:rPr lang="en-US" sz="4400" dirty="0" smtClean="0">
                <a:solidFill>
                  <a:srgbClr val="FF0000"/>
                </a:solidFill>
              </a:rPr>
              <a:t>My palms became sticky and shaky, my neck tingled with anticipation, and my heart puttered with emotion.</a:t>
            </a:r>
            <a:endParaRPr lang="en-US" sz="4400" dirty="0">
              <a:solidFill>
                <a:srgbClr val="FF0000"/>
              </a:solidFill>
            </a:endParaRPr>
          </a:p>
        </p:txBody>
      </p:sp>
      <p:pic>
        <p:nvPicPr>
          <p:cNvPr id="2050" name="Picture 2" descr="C:\Documents and Settings\rjames\Local Settings\Temporary Internet Files\Content.IE5\Y6UK8FKP\MC900140193[1].wmf"/>
          <p:cNvPicPr>
            <a:picLocks noChangeAspect="1" noChangeArrowheads="1"/>
          </p:cNvPicPr>
          <p:nvPr/>
        </p:nvPicPr>
        <p:blipFill>
          <a:blip r:embed="rId2" cstate="print"/>
          <a:srcRect/>
          <a:stretch>
            <a:fillRect/>
          </a:stretch>
        </p:blipFill>
        <p:spPr bwMode="auto">
          <a:xfrm>
            <a:off x="6248400" y="4631097"/>
            <a:ext cx="2280514" cy="1815118"/>
          </a:xfrm>
          <a:prstGeom prst="rect">
            <a:avLst/>
          </a:prstGeom>
          <a:noFill/>
        </p:spPr>
      </p:pic>
      <p:pic>
        <p:nvPicPr>
          <p:cNvPr id="2051" name="Picture 3" descr="C:\Documents and Settings\rjames\Local Settings\Temporary Internet Files\Content.IE5\WJ0AW2MS\MC900297969[1].wmf"/>
          <p:cNvPicPr>
            <a:picLocks noChangeAspect="1" noChangeArrowheads="1"/>
          </p:cNvPicPr>
          <p:nvPr/>
        </p:nvPicPr>
        <p:blipFill>
          <a:blip r:embed="rId3" cstate="print"/>
          <a:srcRect/>
          <a:stretch>
            <a:fillRect/>
          </a:stretch>
        </p:blipFill>
        <p:spPr bwMode="auto">
          <a:xfrm>
            <a:off x="838200" y="4191000"/>
            <a:ext cx="1212494" cy="1754734"/>
          </a:xfrm>
          <a:prstGeom prst="rect">
            <a:avLst/>
          </a:prstGeom>
          <a:noFill/>
        </p:spPr>
      </p:pic>
      <p:pic>
        <p:nvPicPr>
          <p:cNvPr id="6"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5791200" y="3505200"/>
            <a:ext cx="1066800" cy="1066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checkerboard(across)">
                                      <p:cBhvr>
                                        <p:cTn id="17" dur="500"/>
                                        <p:tgtEl>
                                          <p:spTgt spid="2050"/>
                                        </p:tgtEl>
                                      </p:cBhvr>
                                    </p:animEffect>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2051"/>
                                        </p:tgtEl>
                                        <p:attrNameLst>
                                          <p:attrName>style.visibility</p:attrName>
                                        </p:attrNameLst>
                                      </p:cBhvr>
                                      <p:to>
                                        <p:strVal val="visible"/>
                                      </p:to>
                                    </p:set>
                                    <p:animEffect transition="in" filter="fade">
                                      <p:cBhvr>
                                        <p:cTn id="22" dur="1000"/>
                                        <p:tgtEl>
                                          <p:spTgt spid="2051"/>
                                        </p:tgtEl>
                                      </p:cBhvr>
                                    </p:animEffect>
                                    <p:anim calcmode="lin" valueType="num">
                                      <p:cBhvr>
                                        <p:cTn id="23" dur="1000" fill="hold"/>
                                        <p:tgtEl>
                                          <p:spTgt spid="2051"/>
                                        </p:tgtEl>
                                        <p:attrNameLst>
                                          <p:attrName>ppt_x</p:attrName>
                                        </p:attrNameLst>
                                      </p:cBhvr>
                                      <p:tavLst>
                                        <p:tav tm="0">
                                          <p:val>
                                            <p:strVal val="#ppt_x"/>
                                          </p:val>
                                        </p:tav>
                                        <p:tav tm="100000">
                                          <p:val>
                                            <p:strVal val="#ppt_x"/>
                                          </p:val>
                                        </p:tav>
                                      </p:tavLst>
                                    </p:anim>
                                    <p:anim calcmode="lin" valueType="num">
                                      <p:cBhvr>
                                        <p:cTn id="24" dur="1000" fill="hold"/>
                                        <p:tgtEl>
                                          <p:spTgt spid="205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nodeType="click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Effect transition="in" filter="checkerboard(across)">
                                      <p:cBhvr>
                                        <p:cTn id="29" dur="500"/>
                                        <p:tgtEl>
                                          <p:spTgt spid="3">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down)">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ppt_x"/>
                                          </p:val>
                                        </p:tav>
                                        <p:tav tm="100000">
                                          <p:val>
                                            <p:strVal val="#ppt_x"/>
                                          </p:val>
                                        </p:tav>
                                      </p:tavLst>
                                    </p:anim>
                                    <p:anim calcmode="lin" valueType="num">
                                      <p:cBhvr additive="base">
                                        <p:cTn id="4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Example 3</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4800" dirty="0" smtClean="0">
                <a:solidFill>
                  <a:srgbClr val="FF0000"/>
                </a:solidFill>
              </a:rPr>
              <a:t>I love to relax by reading a favorite book, sitting in my yard watching my animals, or eating out with friends and family.</a:t>
            </a:r>
            <a:endParaRPr lang="en-US" sz="4800" dirty="0">
              <a:solidFill>
                <a:srgbClr val="FF0000"/>
              </a:solidFill>
            </a:endParaRPr>
          </a:p>
        </p:txBody>
      </p:sp>
      <p:pic>
        <p:nvPicPr>
          <p:cNvPr id="3074" name="Picture 2" descr="C:\Documents and Settings\rjames\Local Settings\Temporary Internet Files\Content.IE5\82RQ00KG\MM900283665[1].gif"/>
          <p:cNvPicPr>
            <a:picLocks noChangeAspect="1" noChangeArrowheads="1" noCrop="1"/>
          </p:cNvPicPr>
          <p:nvPr/>
        </p:nvPicPr>
        <p:blipFill>
          <a:blip r:embed="rId2" cstate="print"/>
          <a:srcRect/>
          <a:stretch>
            <a:fillRect/>
          </a:stretch>
        </p:blipFill>
        <p:spPr bwMode="auto">
          <a:xfrm>
            <a:off x="7239000" y="304800"/>
            <a:ext cx="1438275" cy="1487871"/>
          </a:xfrm>
          <a:prstGeom prst="rect">
            <a:avLst/>
          </a:prstGeom>
          <a:noFill/>
        </p:spPr>
      </p:pic>
      <p:pic>
        <p:nvPicPr>
          <p:cNvPr id="3075" name="Picture 3" descr="C:\Documents and Settings\rjames\Local Settings\Temporary Internet Files\Content.IE5\XUAHL4G9\MP900400736[1].jpg"/>
          <p:cNvPicPr>
            <a:picLocks noChangeAspect="1" noChangeArrowheads="1"/>
          </p:cNvPicPr>
          <p:nvPr/>
        </p:nvPicPr>
        <p:blipFill>
          <a:blip r:embed="rId3" cstate="print"/>
          <a:srcRect/>
          <a:stretch>
            <a:fillRect/>
          </a:stretch>
        </p:blipFill>
        <p:spPr bwMode="auto">
          <a:xfrm>
            <a:off x="5943600" y="4724162"/>
            <a:ext cx="2987040" cy="1990582"/>
          </a:xfrm>
          <a:prstGeom prst="rect">
            <a:avLst/>
          </a:prstGeom>
          <a:noFill/>
        </p:spPr>
      </p:pic>
      <p:pic>
        <p:nvPicPr>
          <p:cNvPr id="6" name="Picture 2" descr="C:\Documents and Settings\vevasquez\Local Settings\Temporary Internet Files\Content.IE5\ZVF8W4SE\MPj04331600000[1].jpg"/>
          <p:cNvPicPr>
            <a:picLocks noChangeAspect="1" noChangeArrowheads="1"/>
          </p:cNvPicPr>
          <p:nvPr/>
        </p:nvPicPr>
        <p:blipFill>
          <a:blip r:embed="rId4" cstate="print"/>
          <a:srcRect/>
          <a:stretch>
            <a:fillRect/>
          </a:stretch>
        </p:blipFill>
        <p:spPr bwMode="auto">
          <a:xfrm>
            <a:off x="2667000" y="4648200"/>
            <a:ext cx="914400" cy="91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fade">
                                      <p:cBhvr>
                                        <p:cTn id="12" dur="800" decel="100000"/>
                                        <p:tgtEl>
                                          <p:spTgt spid="3074"/>
                                        </p:tgtEl>
                                      </p:cBhvr>
                                    </p:animEffect>
                                    <p:anim calcmode="lin" valueType="num">
                                      <p:cBhvr>
                                        <p:cTn id="13" dur="800" decel="100000" fill="hold"/>
                                        <p:tgtEl>
                                          <p:spTgt spid="3074"/>
                                        </p:tgtEl>
                                        <p:attrNameLst>
                                          <p:attrName>style.rotation</p:attrName>
                                        </p:attrNameLst>
                                      </p:cBhvr>
                                      <p:tavLst>
                                        <p:tav tm="0">
                                          <p:val>
                                            <p:fltVal val="-90"/>
                                          </p:val>
                                        </p:tav>
                                        <p:tav tm="100000">
                                          <p:val>
                                            <p:fltVal val="0"/>
                                          </p:val>
                                        </p:tav>
                                      </p:tavLst>
                                    </p:anim>
                                    <p:anim calcmode="lin" valueType="num">
                                      <p:cBhvr>
                                        <p:cTn id="14" dur="800" decel="100000" fill="hold"/>
                                        <p:tgtEl>
                                          <p:spTgt spid="3074"/>
                                        </p:tgtEl>
                                        <p:attrNameLst>
                                          <p:attrName>ppt_x</p:attrName>
                                        </p:attrNameLst>
                                      </p:cBhvr>
                                      <p:tavLst>
                                        <p:tav tm="0">
                                          <p:val>
                                            <p:strVal val="#ppt_x+0.4"/>
                                          </p:val>
                                        </p:tav>
                                        <p:tav tm="100000">
                                          <p:val>
                                            <p:strVal val="#ppt_x-0.05"/>
                                          </p:val>
                                        </p:tav>
                                      </p:tavLst>
                                    </p:anim>
                                    <p:anim calcmode="lin" valueType="num">
                                      <p:cBhvr>
                                        <p:cTn id="15" dur="800" decel="100000" fill="hold"/>
                                        <p:tgtEl>
                                          <p:spTgt spid="3074"/>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3074"/>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3074"/>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075"/>
                                        </p:tgtEl>
                                        <p:attrNameLst>
                                          <p:attrName>style.visibility</p:attrName>
                                        </p:attrNameLst>
                                      </p:cBhvr>
                                      <p:to>
                                        <p:strVal val="visible"/>
                                      </p:to>
                                    </p:set>
                                    <p:anim calcmode="lin" valueType="num">
                                      <p:cBhvr additive="base">
                                        <p:cTn id="22" dur="500" fill="hold"/>
                                        <p:tgtEl>
                                          <p:spTgt spid="3075"/>
                                        </p:tgtEl>
                                        <p:attrNameLst>
                                          <p:attrName>ppt_x</p:attrName>
                                        </p:attrNameLst>
                                      </p:cBhvr>
                                      <p:tavLst>
                                        <p:tav tm="0">
                                          <p:val>
                                            <p:strVal val="#ppt_x"/>
                                          </p:val>
                                        </p:tav>
                                        <p:tav tm="100000">
                                          <p:val>
                                            <p:strVal val="#ppt_x"/>
                                          </p:val>
                                        </p:tav>
                                      </p:tavLst>
                                    </p:anim>
                                    <p:anim calcmode="lin" valueType="num">
                                      <p:cBhvr additive="base">
                                        <p:cTn id="23"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9" presetClass="entr" presetSubtype="0" accel="100000" fill="hold" nodeType="click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 calcmode="lin" valueType="num">
                                      <p:cBhvr>
                                        <p:cTn id="28"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down)">
                                      <p:cBhvr>
                                        <p:cTn id="36" dur="5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blinds(horizontal)">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a:t>
            </a:r>
            <a:endParaRPr lang="en-US" dirty="0"/>
          </a:p>
        </p:txBody>
      </p:sp>
      <p:sp>
        <p:nvSpPr>
          <p:cNvPr id="3" name="Content Placeholder 2"/>
          <p:cNvSpPr>
            <a:spLocks noGrp="1"/>
          </p:cNvSpPr>
          <p:nvPr>
            <p:ph idx="1"/>
          </p:nvPr>
        </p:nvSpPr>
        <p:spPr>
          <a:xfrm>
            <a:off x="457200" y="2362200"/>
            <a:ext cx="8229600" cy="3763963"/>
          </a:xfrm>
        </p:spPr>
        <p:txBody>
          <a:bodyPr>
            <a:normAutofit/>
          </a:bodyPr>
          <a:lstStyle/>
          <a:p>
            <a:pPr algn="ctr">
              <a:buNone/>
            </a:pPr>
            <a:r>
              <a:rPr lang="en-US" sz="4800" dirty="0" smtClean="0">
                <a:solidFill>
                  <a:srgbClr val="FF0000"/>
                </a:solidFill>
              </a:rPr>
              <a:t>Every time you use a Smiley Face Trick, remember to put a smiley face on the periphery (edge) of your paper, next to it.</a:t>
            </a:r>
            <a:endParaRPr lang="en-US" sz="4800" dirty="0">
              <a:solidFill>
                <a:srgbClr val="FF0000"/>
              </a:solidFill>
            </a:endParaRPr>
          </a:p>
        </p:txBody>
      </p:sp>
      <p:pic>
        <p:nvPicPr>
          <p:cNvPr id="4098" name="Picture 2" descr="C:\Documents and Settings\vevasquez\Local Settings\Temporary Internet Files\Content.IE5\0CWI6OVD\MCj04420260000[1].wmf"/>
          <p:cNvPicPr>
            <a:picLocks noChangeAspect="1" noChangeArrowheads="1"/>
          </p:cNvPicPr>
          <p:nvPr/>
        </p:nvPicPr>
        <p:blipFill>
          <a:blip r:embed="rId2" cstate="print"/>
          <a:srcRect/>
          <a:stretch>
            <a:fillRect/>
          </a:stretch>
        </p:blipFill>
        <p:spPr bwMode="auto">
          <a:xfrm>
            <a:off x="6934200" y="457200"/>
            <a:ext cx="1631950" cy="19018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5" presetClass="entr" presetSubtype="0" fill="hold" nodeType="clickEffect">
                                  <p:stCondLst>
                                    <p:cond delay="0"/>
                                  </p:stCondLst>
                                  <p:childTnLst>
                                    <p:set>
                                      <p:cBhvr>
                                        <p:cTn id="16" dur="1" fill="hold">
                                          <p:stCondLst>
                                            <p:cond delay="0"/>
                                          </p:stCondLst>
                                        </p:cTn>
                                        <p:tgtEl>
                                          <p:spTgt spid="4098"/>
                                        </p:tgtEl>
                                        <p:attrNameLst>
                                          <p:attrName>style.visibility</p:attrName>
                                        </p:attrNameLst>
                                      </p:cBhvr>
                                      <p:to>
                                        <p:strVal val="visible"/>
                                      </p:to>
                                    </p:set>
                                    <p:anim calcmode="lin" valueType="num">
                                      <p:cBhvr>
                                        <p:cTn id="17" dur="500" decel="50000" fill="hold">
                                          <p:stCondLst>
                                            <p:cond delay="0"/>
                                          </p:stCondLst>
                                        </p:cTn>
                                        <p:tgtEl>
                                          <p:spTgt spid="4098"/>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4098"/>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4098"/>
                                        </p:tgtEl>
                                        <p:attrNameLst>
                                          <p:attrName>ppt_w</p:attrName>
                                        </p:attrNameLst>
                                      </p:cBhvr>
                                      <p:tavLst>
                                        <p:tav tm="0">
                                          <p:val>
                                            <p:strVal val="#ppt_w*.05"/>
                                          </p:val>
                                        </p:tav>
                                        <p:tav tm="100000">
                                          <p:val>
                                            <p:strVal val="#ppt_w"/>
                                          </p:val>
                                        </p:tav>
                                      </p:tavLst>
                                    </p:anim>
                                    <p:anim calcmode="lin" valueType="num">
                                      <p:cBhvr>
                                        <p:cTn id="20" dur="1000" fill="hold"/>
                                        <p:tgtEl>
                                          <p:spTgt spid="4098"/>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4098"/>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4098"/>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4098"/>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4098"/>
                                        </p:tgtEl>
                                      </p:cBhvr>
                                    </p:animEffect>
                                  </p:childTnLst>
                                </p:cTn>
                              </p:par>
                            </p:childTnLst>
                          </p:cTn>
                        </p:par>
                      </p:childTnLst>
                    </p:cTn>
                  </p:par>
                  <p:par>
                    <p:cTn id="25" fill="hold">
                      <p:stCondLst>
                        <p:cond delay="indefinite"/>
                      </p:stCondLst>
                      <p:childTnLst>
                        <p:par>
                          <p:cTn id="26" fill="hold">
                            <p:stCondLst>
                              <p:cond delay="0"/>
                            </p:stCondLst>
                            <p:childTnLst>
                              <p:par>
                                <p:cTn id="27" presetID="39" presetClass="entr" presetSubtype="0" accel="100000" fill="hold" nodeType="clickEffect">
                                  <p:stCondLst>
                                    <p:cond delay="0"/>
                                  </p:stCondLst>
                                  <p:childTnLst>
                                    <p:set>
                                      <p:cBhvr>
                                        <p:cTn id="28" dur="1" fill="hold">
                                          <p:stCondLst>
                                            <p:cond delay="0"/>
                                          </p:stCondLst>
                                        </p:cTn>
                                        <p:tgtEl>
                                          <p:spTgt spid="3">
                                            <p:txEl>
                                              <p:pRg st="0" end="0"/>
                                            </p:txEl>
                                          </p:spTgt>
                                        </p:tgtEl>
                                        <p:attrNameLst>
                                          <p:attrName>style.visibility</p:attrName>
                                        </p:attrNameLst>
                                      </p:cBhvr>
                                      <p:to>
                                        <p:strVal val="visible"/>
                                      </p:to>
                                    </p:set>
                                    <p:anim calcmode="lin" valueType="num">
                                      <p:cBhvr>
                                        <p:cTn id="29"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0"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1"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32"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Practice</a:t>
            </a:r>
            <a:endParaRPr lang="en-US" dirty="0"/>
          </a:p>
        </p:txBody>
      </p:sp>
      <p:sp>
        <p:nvSpPr>
          <p:cNvPr id="3" name="Content Placeholder 2"/>
          <p:cNvSpPr>
            <a:spLocks noGrp="1"/>
          </p:cNvSpPr>
          <p:nvPr>
            <p:ph idx="1"/>
          </p:nvPr>
        </p:nvSpPr>
        <p:spPr/>
        <p:txBody>
          <a:bodyPr>
            <a:normAutofit/>
          </a:bodyPr>
          <a:lstStyle/>
          <a:p>
            <a:pPr algn="ctr">
              <a:buNone/>
            </a:pPr>
            <a:r>
              <a:rPr lang="en-US" sz="5400" dirty="0" smtClean="0"/>
              <a:t>With those at your table, create 6 Magic Three sentences.  </a:t>
            </a:r>
          </a:p>
          <a:p>
            <a:pPr algn="ctr">
              <a:buNone/>
            </a:pPr>
            <a:r>
              <a:rPr lang="en-US" sz="5400" dirty="0" smtClean="0"/>
              <a:t>Be prepared to share. </a:t>
            </a:r>
            <a:endParaRPr lang="en-US" sz="5400" dirty="0"/>
          </a:p>
        </p:txBody>
      </p:sp>
      <p:pic>
        <p:nvPicPr>
          <p:cNvPr id="5122" name="Picture 2" descr="C:\Documents and Settings\vevasquez\Local Settings\Temporary Internet Files\Content.IE5\KVWTIFSS\MMj01782990000[1].gif"/>
          <p:cNvPicPr>
            <a:picLocks noChangeAspect="1" noChangeArrowheads="1" noCrop="1"/>
          </p:cNvPicPr>
          <p:nvPr/>
        </p:nvPicPr>
        <p:blipFill>
          <a:blip r:embed="rId2" cstate="print"/>
          <a:srcRect/>
          <a:stretch>
            <a:fillRect/>
          </a:stretch>
        </p:blipFill>
        <p:spPr bwMode="auto">
          <a:xfrm>
            <a:off x="304800" y="381000"/>
            <a:ext cx="1200150" cy="1200150"/>
          </a:xfrm>
          <a:prstGeom prst="rect">
            <a:avLst/>
          </a:prstGeom>
          <a:noFill/>
        </p:spPr>
      </p:pic>
      <p:pic>
        <p:nvPicPr>
          <p:cNvPr id="5123" name="Picture 3" descr="C:\Documents and Settings\vevasquez\Local Settings\Temporary Internet Files\Content.IE5\KVWTIFSS\MCj04379800000[1].wmf"/>
          <p:cNvPicPr>
            <a:picLocks noChangeAspect="1" noChangeArrowheads="1"/>
          </p:cNvPicPr>
          <p:nvPr/>
        </p:nvPicPr>
        <p:blipFill>
          <a:blip r:embed="rId3" cstate="print"/>
          <a:srcRect/>
          <a:stretch>
            <a:fillRect/>
          </a:stretch>
        </p:blipFill>
        <p:spPr bwMode="auto">
          <a:xfrm>
            <a:off x="6858000" y="5181600"/>
            <a:ext cx="1905000" cy="13779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9" presetClass="entr" presetSubtype="0" accel="100000" fill="hold" nodeType="clickEffect">
                                  <p:stCondLst>
                                    <p:cond delay="0"/>
                                  </p:stCondLst>
                                  <p:childTnLst>
                                    <p:set>
                                      <p:cBhvr>
                                        <p:cTn id="12" dur="1" fill="hold">
                                          <p:stCondLst>
                                            <p:cond delay="0"/>
                                          </p:stCondLst>
                                        </p:cTn>
                                        <p:tgtEl>
                                          <p:spTgt spid="5122"/>
                                        </p:tgtEl>
                                        <p:attrNameLst>
                                          <p:attrName>style.visibility</p:attrName>
                                        </p:attrNameLst>
                                      </p:cBhvr>
                                      <p:to>
                                        <p:strVal val="visible"/>
                                      </p:to>
                                    </p:set>
                                    <p:anim calcmode="lin" valueType="num">
                                      <p:cBhvr>
                                        <p:cTn id="13" dur="500" fill="hold"/>
                                        <p:tgtEl>
                                          <p:spTgt spid="5122"/>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5122"/>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5122"/>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0" presetClass="entr" presetSubtype="0" fill="hold" nodeType="clickEffect">
                                  <p:stCondLst>
                                    <p:cond delay="0"/>
                                  </p:stCondLst>
                                  <p:childTnLst>
                                    <p:set>
                                      <p:cBhvr>
                                        <p:cTn id="20" dur="1" fill="hold">
                                          <p:stCondLst>
                                            <p:cond delay="0"/>
                                          </p:stCondLst>
                                        </p:cTn>
                                        <p:tgtEl>
                                          <p:spTgt spid="5123"/>
                                        </p:tgtEl>
                                        <p:attrNameLst>
                                          <p:attrName>style.visibility</p:attrName>
                                        </p:attrNameLst>
                                      </p:cBhvr>
                                      <p:to>
                                        <p:strVal val="visible"/>
                                      </p:to>
                                    </p:set>
                                    <p:animEffect transition="in" filter="fade">
                                      <p:cBhvr>
                                        <p:cTn id="21" dur="800" decel="100000"/>
                                        <p:tgtEl>
                                          <p:spTgt spid="5123"/>
                                        </p:tgtEl>
                                      </p:cBhvr>
                                    </p:animEffect>
                                    <p:anim calcmode="lin" valueType="num">
                                      <p:cBhvr>
                                        <p:cTn id="22" dur="800" decel="100000" fill="hold"/>
                                        <p:tgtEl>
                                          <p:spTgt spid="5123"/>
                                        </p:tgtEl>
                                        <p:attrNameLst>
                                          <p:attrName>style.rotation</p:attrName>
                                        </p:attrNameLst>
                                      </p:cBhvr>
                                      <p:tavLst>
                                        <p:tav tm="0">
                                          <p:val>
                                            <p:fltVal val="-90"/>
                                          </p:val>
                                        </p:tav>
                                        <p:tav tm="100000">
                                          <p:val>
                                            <p:fltVal val="0"/>
                                          </p:val>
                                        </p:tav>
                                      </p:tavLst>
                                    </p:anim>
                                    <p:anim calcmode="lin" valueType="num">
                                      <p:cBhvr>
                                        <p:cTn id="23" dur="800" decel="100000" fill="hold"/>
                                        <p:tgtEl>
                                          <p:spTgt spid="5123"/>
                                        </p:tgtEl>
                                        <p:attrNameLst>
                                          <p:attrName>ppt_x</p:attrName>
                                        </p:attrNameLst>
                                      </p:cBhvr>
                                      <p:tavLst>
                                        <p:tav tm="0">
                                          <p:val>
                                            <p:strVal val="#ppt_x+0.4"/>
                                          </p:val>
                                        </p:tav>
                                        <p:tav tm="100000">
                                          <p:val>
                                            <p:strVal val="#ppt_x-0.05"/>
                                          </p:val>
                                        </p:tav>
                                      </p:tavLst>
                                    </p:anim>
                                    <p:anim calcmode="lin" valueType="num">
                                      <p:cBhvr>
                                        <p:cTn id="24" dur="800" decel="100000" fill="hold"/>
                                        <p:tgtEl>
                                          <p:spTgt spid="5123"/>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5123"/>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5123"/>
                                        </p:tgtEl>
                                        <p:attrNameLst>
                                          <p:attrName>ppt_y</p:attrName>
                                        </p:attrNameLst>
                                      </p:cBhvr>
                                      <p:tavLst>
                                        <p:tav tm="0">
                                          <p:val>
                                            <p:strVal val="#ppt_y+0.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3">
                                            <p:txEl>
                                              <p:pRg st="0" end="0"/>
                                            </p:txEl>
                                          </p:spTgt>
                                        </p:tgtEl>
                                        <p:attrNameLst>
                                          <p:attrName>style.visibility</p:attrName>
                                        </p:attrNameLst>
                                      </p:cBhvr>
                                      <p:to>
                                        <p:strVal val="visible"/>
                                      </p:to>
                                    </p:set>
                                    <p:animEffect transition="in" filter="wipe(down)">
                                      <p:cBhvr>
                                        <p:cTn id="31" dur="500"/>
                                        <p:tgtEl>
                                          <p:spTgt spid="3">
                                            <p:txEl>
                                              <p:pRg st="0" end="0"/>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Effect transition="in" filter="wipe(down)">
                                      <p:cBhvr>
                                        <p:cTn id="3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Smiley Face Tricks</a:t>
            </a:r>
            <a:endParaRPr lang="en-US" dirty="0"/>
          </a:p>
        </p:txBody>
      </p:sp>
      <p:sp>
        <p:nvSpPr>
          <p:cNvPr id="3" name="Content Placeholder 2"/>
          <p:cNvSpPr>
            <a:spLocks noGrp="1"/>
          </p:cNvSpPr>
          <p:nvPr>
            <p:ph idx="1"/>
          </p:nvPr>
        </p:nvSpPr>
        <p:spPr/>
        <p:txBody>
          <a:bodyPr>
            <a:normAutofit/>
          </a:bodyPr>
          <a:lstStyle/>
          <a:p>
            <a:pPr algn="ctr">
              <a:buNone/>
            </a:pPr>
            <a:r>
              <a:rPr lang="en-US" sz="8000" dirty="0" smtClean="0">
                <a:solidFill>
                  <a:srgbClr val="FF0000"/>
                </a:solidFill>
              </a:rPr>
              <a:t>Figurative Language</a:t>
            </a:r>
            <a:endParaRPr lang="en-US" sz="8000" dirty="0">
              <a:solidFill>
                <a:srgbClr val="FF0000"/>
              </a:solidFill>
            </a:endParaRPr>
          </a:p>
        </p:txBody>
      </p:sp>
      <p:pic>
        <p:nvPicPr>
          <p:cNvPr id="10242" name="Picture 2" descr="C:\Documents and Settings\vevasquez\Local Settings\Temporary Internet Files\Content.IE5\ZVF8W4SE\MCj04419100000[1].wmf"/>
          <p:cNvPicPr>
            <a:picLocks noChangeAspect="1" noChangeArrowheads="1"/>
          </p:cNvPicPr>
          <p:nvPr/>
        </p:nvPicPr>
        <p:blipFill>
          <a:blip r:embed="rId2" cstate="print"/>
          <a:srcRect/>
          <a:stretch>
            <a:fillRect/>
          </a:stretch>
        </p:blipFill>
        <p:spPr bwMode="auto">
          <a:xfrm>
            <a:off x="685800" y="4572000"/>
            <a:ext cx="2289175" cy="14763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anim calcmode="lin" valueType="num">
                                      <p:cBhvr>
                                        <p:cTn id="14"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5"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7" fill="hold">
                      <p:stCondLst>
                        <p:cond delay="indefinite"/>
                      </p:stCondLst>
                      <p:childTnLst>
                        <p:par>
                          <p:cTn id="18" fill="hold">
                            <p:stCondLst>
                              <p:cond delay="0"/>
                            </p:stCondLst>
                            <p:childTnLst>
                              <p:par>
                                <p:cTn id="19" presetID="25" presetClass="entr" presetSubtype="0" fill="hold" nodeType="clickEffect">
                                  <p:stCondLst>
                                    <p:cond delay="0"/>
                                  </p:stCondLst>
                                  <p:childTnLst>
                                    <p:set>
                                      <p:cBhvr>
                                        <p:cTn id="20" dur="1" fill="hold">
                                          <p:stCondLst>
                                            <p:cond delay="0"/>
                                          </p:stCondLst>
                                        </p:cTn>
                                        <p:tgtEl>
                                          <p:spTgt spid="10242"/>
                                        </p:tgtEl>
                                        <p:attrNameLst>
                                          <p:attrName>style.visibility</p:attrName>
                                        </p:attrNameLst>
                                      </p:cBhvr>
                                      <p:to>
                                        <p:strVal val="visible"/>
                                      </p:to>
                                    </p:set>
                                    <p:anim calcmode="lin" valueType="num">
                                      <p:cBhvr>
                                        <p:cTn id="21" dur="500" decel="50000" fill="hold">
                                          <p:stCondLst>
                                            <p:cond delay="0"/>
                                          </p:stCondLst>
                                        </p:cTn>
                                        <p:tgtEl>
                                          <p:spTgt spid="10242"/>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10242"/>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10242"/>
                                        </p:tgtEl>
                                        <p:attrNameLst>
                                          <p:attrName>ppt_w</p:attrName>
                                        </p:attrNameLst>
                                      </p:cBhvr>
                                      <p:tavLst>
                                        <p:tav tm="0">
                                          <p:val>
                                            <p:strVal val="#ppt_w*.05"/>
                                          </p:val>
                                        </p:tav>
                                        <p:tav tm="100000">
                                          <p:val>
                                            <p:strVal val="#ppt_w"/>
                                          </p:val>
                                        </p:tav>
                                      </p:tavLst>
                                    </p:anim>
                                    <p:anim calcmode="lin" valueType="num">
                                      <p:cBhvr>
                                        <p:cTn id="24" dur="1000" fill="hold"/>
                                        <p:tgtEl>
                                          <p:spTgt spid="10242"/>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10242"/>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10242"/>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10242"/>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10528</TotalTime>
  <Words>1463</Words>
  <Application>Microsoft Office PowerPoint</Application>
  <PresentationFormat>On-screen Show (4:3)</PresentationFormat>
  <Paragraphs>155</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Office Theme</vt:lpstr>
      <vt:lpstr>Smiley Face Tricks</vt:lpstr>
      <vt:lpstr>Slide 2</vt:lpstr>
      <vt:lpstr>Magic Three</vt:lpstr>
      <vt:lpstr>Example 1</vt:lpstr>
      <vt:lpstr>Example 2</vt:lpstr>
      <vt:lpstr>Example 3</vt:lpstr>
      <vt:lpstr>What to do?</vt:lpstr>
      <vt:lpstr>Let’s Practice</vt:lpstr>
      <vt:lpstr>Smiley Face Tricks</vt:lpstr>
      <vt:lpstr>Figurative Language</vt:lpstr>
      <vt:lpstr>Different Types of  Figurative Language</vt:lpstr>
      <vt:lpstr>Simile</vt:lpstr>
      <vt:lpstr>Metaphor</vt:lpstr>
      <vt:lpstr>Hyperbole</vt:lpstr>
      <vt:lpstr>Personification</vt:lpstr>
      <vt:lpstr>Your Turn</vt:lpstr>
      <vt:lpstr>Smiley Face Tricks</vt:lpstr>
      <vt:lpstr>Specific Details for Effect</vt:lpstr>
      <vt:lpstr>5 Senses</vt:lpstr>
      <vt:lpstr>Specific Details For Effect</vt:lpstr>
      <vt:lpstr>Specific Details for Effect</vt:lpstr>
      <vt:lpstr>Your Task</vt:lpstr>
      <vt:lpstr>Smiley Face Tricks</vt:lpstr>
      <vt:lpstr>Repetition For Effect</vt:lpstr>
      <vt:lpstr>Repetition For Effect</vt:lpstr>
      <vt:lpstr>Repetition For Effect</vt:lpstr>
      <vt:lpstr>Your Turn</vt:lpstr>
      <vt:lpstr>Smiley Face Tricks</vt:lpstr>
      <vt:lpstr>Expanded Moments </vt:lpstr>
      <vt:lpstr>Examples:</vt:lpstr>
      <vt:lpstr>Your Turn</vt:lpstr>
      <vt:lpstr>Smiley Face Tricks</vt:lpstr>
      <vt:lpstr>Humor</vt:lpstr>
      <vt:lpstr>Example:</vt:lpstr>
      <vt:lpstr>Your Turn</vt:lpstr>
      <vt:lpstr>Smiley Face Tricks</vt:lpstr>
      <vt:lpstr>Hyphenated Modifiers </vt:lpstr>
      <vt:lpstr>Examples</vt:lpstr>
      <vt:lpstr>Your Turn</vt:lpstr>
      <vt:lpstr>Smiley Face Tricks</vt:lpstr>
      <vt:lpstr>Full-Circle Ending</vt:lpstr>
      <vt:lpstr>Example:</vt:lpstr>
      <vt:lpstr>Your Turn</vt:lpstr>
      <vt:lpstr>The End</vt:lpstr>
    </vt:vector>
  </TitlesOfParts>
  <Company>Dysart Unified School District #89</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Smiley Face Tricks</dc:title>
  <dc:creator>Image Creation Account</dc:creator>
  <cp:lastModifiedBy>CCS</cp:lastModifiedBy>
  <cp:revision>1470</cp:revision>
  <dcterms:created xsi:type="dcterms:W3CDTF">2009-08-17T14:16:21Z</dcterms:created>
  <dcterms:modified xsi:type="dcterms:W3CDTF">2010-10-11T13:52:43Z</dcterms:modified>
</cp:coreProperties>
</file>